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715" r:id="rId1"/>
  </p:sldMasterIdLst>
  <p:notesMasterIdLst>
    <p:notesMasterId r:id="rId32"/>
  </p:notesMasterIdLst>
  <p:handoutMasterIdLst>
    <p:handoutMasterId r:id="rId33"/>
  </p:handoutMasterIdLst>
  <p:sldIdLst>
    <p:sldId id="1169" r:id="rId2"/>
    <p:sldId id="319" r:id="rId3"/>
    <p:sldId id="329" r:id="rId4"/>
    <p:sldId id="330" r:id="rId5"/>
    <p:sldId id="331" r:id="rId6"/>
    <p:sldId id="333" r:id="rId7"/>
    <p:sldId id="332" r:id="rId8"/>
    <p:sldId id="334" r:id="rId9"/>
    <p:sldId id="335" r:id="rId10"/>
    <p:sldId id="336" r:id="rId11"/>
    <p:sldId id="346" r:id="rId12"/>
    <p:sldId id="290" r:id="rId13"/>
    <p:sldId id="292" r:id="rId14"/>
    <p:sldId id="348" r:id="rId15"/>
    <p:sldId id="347" r:id="rId16"/>
    <p:sldId id="349" r:id="rId17"/>
    <p:sldId id="350" r:id="rId18"/>
    <p:sldId id="301" r:id="rId19"/>
    <p:sldId id="299" r:id="rId20"/>
    <p:sldId id="351" r:id="rId21"/>
    <p:sldId id="352" r:id="rId22"/>
    <p:sldId id="353" r:id="rId23"/>
    <p:sldId id="303" r:id="rId24"/>
    <p:sldId id="354" r:id="rId25"/>
    <p:sldId id="323" r:id="rId26"/>
    <p:sldId id="355" r:id="rId27"/>
    <p:sldId id="325" r:id="rId28"/>
    <p:sldId id="326" r:id="rId29"/>
    <p:sldId id="327" r:id="rId30"/>
    <p:sldId id="318" r:id="rId31"/>
  </p:sldIdLst>
  <p:sldSz cx="16256000" cy="9144000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Feinstein" initials="DF" lastIdx="3" clrIdx="0"/>
  <p:cmAuthor id="2" name="" initials="" lastIdx="9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813B"/>
    <a:srgbClr val="6F1A45"/>
    <a:srgbClr val="6F1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8635FE-66E3-41B5-BA3B-975E65B44B91}" v="112" dt="2020-06-16T15:50:52.619"/>
  </p1510:revLst>
</p1510:revInfo>
</file>

<file path=ppt/tableStyles.xml><?xml version="1.0" encoding="utf-8"?>
<a:tblStyleLst xmlns:a="http://schemas.openxmlformats.org/drawingml/2006/main" def="{A94DA588-D69C-48BD-A7D7-7982652406C8}">
  <a:tblStyle styleId="{A94DA588-D69C-48BD-A7D7-7982652406C8}" styleName="Table_0"/>
  <a:tblStyle styleId="{88DC3050-68C3-4323-A570-D7A9933F8491}" styleName="Table_1"/>
  <a:tblStyle styleId="{284E427A-3D55-4303-BF80-6455036E1DE7}" styleName="סגנון ערכת נושא 1 - הדגשה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29" autoAdjust="0"/>
    <p:restoredTop sz="82886" autoAdjust="0"/>
  </p:normalViewPr>
  <p:slideViewPr>
    <p:cSldViewPr snapToGrid="0">
      <p:cViewPr varScale="1">
        <p:scale>
          <a:sx n="54" d="100"/>
          <a:sy n="54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543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vorah Salmonson" userId="39af2ca2-7402-4af1-8788-2b0b4e645ede" providerId="ADAL" clId="{128635FE-66E3-41B5-BA3B-975E65B44B91}"/>
    <pc:docChg chg="undo custSel modSld">
      <pc:chgData name="Devorah Salmonson" userId="39af2ca2-7402-4af1-8788-2b0b4e645ede" providerId="ADAL" clId="{128635FE-66E3-41B5-BA3B-975E65B44B91}" dt="2020-06-16T15:51:14.610" v="129" actId="20577"/>
      <pc:docMkLst>
        <pc:docMk/>
      </pc:docMkLst>
      <pc:sldChg chg="modNotesTx">
        <pc:chgData name="Devorah Salmonson" userId="39af2ca2-7402-4af1-8788-2b0b4e645ede" providerId="ADAL" clId="{128635FE-66E3-41B5-BA3B-975E65B44B91}" dt="2020-06-16T15:43:35.444" v="76" actId="20577"/>
        <pc:sldMkLst>
          <pc:docMk/>
          <pc:sldMk cId="172695695" sldId="292"/>
        </pc:sldMkLst>
      </pc:sldChg>
      <pc:sldChg chg="modSp mod">
        <pc:chgData name="Devorah Salmonson" userId="39af2ca2-7402-4af1-8788-2b0b4e645ede" providerId="ADAL" clId="{128635FE-66E3-41B5-BA3B-975E65B44B91}" dt="2020-06-16T15:51:14.610" v="129" actId="20577"/>
        <pc:sldMkLst>
          <pc:docMk/>
          <pc:sldMk cId="388823642" sldId="318"/>
        </pc:sldMkLst>
        <pc:spChg chg="mod">
          <ac:chgData name="Devorah Salmonson" userId="39af2ca2-7402-4af1-8788-2b0b4e645ede" providerId="ADAL" clId="{128635FE-66E3-41B5-BA3B-975E65B44B91}" dt="2020-06-16T15:51:14.610" v="129" actId="20577"/>
          <ac:spMkLst>
            <pc:docMk/>
            <pc:sldMk cId="388823642" sldId="318"/>
            <ac:spMk id="650" creationId="{00000000-0000-0000-0000-000000000000}"/>
          </ac:spMkLst>
        </pc:spChg>
      </pc:sldChg>
      <pc:sldChg chg="modSp mod">
        <pc:chgData name="Devorah Salmonson" userId="39af2ca2-7402-4af1-8788-2b0b4e645ede" providerId="ADAL" clId="{128635FE-66E3-41B5-BA3B-975E65B44B91}" dt="2020-06-16T15:35:15.608" v="2" actId="1076"/>
        <pc:sldMkLst>
          <pc:docMk/>
          <pc:sldMk cId="3510421096" sldId="319"/>
        </pc:sldMkLst>
        <pc:spChg chg="mod">
          <ac:chgData name="Devorah Salmonson" userId="39af2ca2-7402-4af1-8788-2b0b4e645ede" providerId="ADAL" clId="{128635FE-66E3-41B5-BA3B-975E65B44B91}" dt="2020-06-16T15:35:15.608" v="2" actId="1076"/>
          <ac:spMkLst>
            <pc:docMk/>
            <pc:sldMk cId="3510421096" sldId="319"/>
            <ac:spMk id="6" creationId="{1BF56AED-5844-214C-BBBA-B97FF88BC857}"/>
          </ac:spMkLst>
        </pc:spChg>
        <pc:picChg chg="mod">
          <ac:chgData name="Devorah Salmonson" userId="39af2ca2-7402-4af1-8788-2b0b4e645ede" providerId="ADAL" clId="{128635FE-66E3-41B5-BA3B-975E65B44B91}" dt="2020-06-16T15:35:12.071" v="1" actId="14100"/>
          <ac:picMkLst>
            <pc:docMk/>
            <pc:sldMk cId="3510421096" sldId="319"/>
            <ac:picMk id="9" creationId="{E9032856-F8FE-D746-B7EB-EA74BA3A1E84}"/>
          </ac:picMkLst>
        </pc:picChg>
      </pc:sldChg>
      <pc:sldChg chg="modSp">
        <pc:chgData name="Devorah Salmonson" userId="39af2ca2-7402-4af1-8788-2b0b4e645ede" providerId="ADAL" clId="{128635FE-66E3-41B5-BA3B-975E65B44B91}" dt="2020-06-16T15:49:20.339" v="91" actId="33524"/>
        <pc:sldMkLst>
          <pc:docMk/>
          <pc:sldMk cId="174916517" sldId="323"/>
        </pc:sldMkLst>
        <pc:spChg chg="mod">
          <ac:chgData name="Devorah Salmonson" userId="39af2ca2-7402-4af1-8788-2b0b4e645ede" providerId="ADAL" clId="{128635FE-66E3-41B5-BA3B-975E65B44B91}" dt="2020-06-16T15:49:20.339" v="91" actId="33524"/>
          <ac:spMkLst>
            <pc:docMk/>
            <pc:sldMk cId="174916517" sldId="323"/>
            <ac:spMk id="11" creationId="{72C7C778-D9DF-284C-91E3-03BFCBCC0DCF}"/>
          </ac:spMkLst>
        </pc:spChg>
      </pc:sldChg>
      <pc:sldChg chg="modSp">
        <pc:chgData name="Devorah Salmonson" userId="39af2ca2-7402-4af1-8788-2b0b4e645ede" providerId="ADAL" clId="{128635FE-66E3-41B5-BA3B-975E65B44B91}" dt="2020-06-16T15:50:15.492" v="119" actId="20577"/>
        <pc:sldMkLst>
          <pc:docMk/>
          <pc:sldMk cId="1563541785" sldId="325"/>
        </pc:sldMkLst>
        <pc:spChg chg="mod">
          <ac:chgData name="Devorah Salmonson" userId="39af2ca2-7402-4af1-8788-2b0b4e645ede" providerId="ADAL" clId="{128635FE-66E3-41B5-BA3B-975E65B44B91}" dt="2020-06-16T15:50:15.492" v="119" actId="20577"/>
          <ac:spMkLst>
            <pc:docMk/>
            <pc:sldMk cId="1563541785" sldId="325"/>
            <ac:spMk id="3" creationId="{00000000-0000-0000-0000-000000000000}"/>
          </ac:spMkLst>
        </pc:spChg>
      </pc:sldChg>
      <pc:sldChg chg="modSp mod addAnim delAnim">
        <pc:chgData name="Devorah Salmonson" userId="39af2ca2-7402-4af1-8788-2b0b4e645ede" providerId="ADAL" clId="{128635FE-66E3-41B5-BA3B-975E65B44B91}" dt="2020-06-16T15:50:35.862" v="121" actId="21"/>
        <pc:sldMkLst>
          <pc:docMk/>
          <pc:sldMk cId="3012795574" sldId="326"/>
        </pc:sldMkLst>
        <pc:spChg chg="mod">
          <ac:chgData name="Devorah Salmonson" userId="39af2ca2-7402-4af1-8788-2b0b4e645ede" providerId="ADAL" clId="{128635FE-66E3-41B5-BA3B-975E65B44B91}" dt="2020-06-16T15:50:35.862" v="121" actId="21"/>
          <ac:spMkLst>
            <pc:docMk/>
            <pc:sldMk cId="3012795574" sldId="326"/>
            <ac:spMk id="3" creationId="{00000000-0000-0000-0000-000000000000}"/>
          </ac:spMkLst>
        </pc:spChg>
      </pc:sldChg>
      <pc:sldChg chg="modSp">
        <pc:chgData name="Devorah Salmonson" userId="39af2ca2-7402-4af1-8788-2b0b4e645ede" providerId="ADAL" clId="{128635FE-66E3-41B5-BA3B-975E65B44B91}" dt="2020-06-16T15:50:52.619" v="123" actId="20577"/>
        <pc:sldMkLst>
          <pc:docMk/>
          <pc:sldMk cId="903134704" sldId="327"/>
        </pc:sldMkLst>
        <pc:spChg chg="mod">
          <ac:chgData name="Devorah Salmonson" userId="39af2ca2-7402-4af1-8788-2b0b4e645ede" providerId="ADAL" clId="{128635FE-66E3-41B5-BA3B-975E65B44B91}" dt="2020-06-16T15:50:52.619" v="123" actId="20577"/>
          <ac:spMkLst>
            <pc:docMk/>
            <pc:sldMk cId="903134704" sldId="327"/>
            <ac:spMk id="3" creationId="{00000000-0000-0000-0000-000000000000}"/>
          </ac:spMkLst>
        </pc:spChg>
      </pc:sldChg>
      <pc:sldChg chg="modSp modAnim">
        <pc:chgData name="Devorah Salmonson" userId="39af2ca2-7402-4af1-8788-2b0b4e645ede" providerId="ADAL" clId="{128635FE-66E3-41B5-BA3B-975E65B44B91}" dt="2020-06-16T15:35:50.795" v="7" actId="33524"/>
        <pc:sldMkLst>
          <pc:docMk/>
          <pc:sldMk cId="493330265" sldId="329"/>
        </pc:sldMkLst>
        <pc:spChg chg="mod">
          <ac:chgData name="Devorah Salmonson" userId="39af2ca2-7402-4af1-8788-2b0b4e645ede" providerId="ADAL" clId="{128635FE-66E3-41B5-BA3B-975E65B44B91}" dt="2020-06-16T15:35:50.795" v="7" actId="33524"/>
          <ac:spMkLst>
            <pc:docMk/>
            <pc:sldMk cId="493330265" sldId="329"/>
            <ac:spMk id="5" creationId="{00000000-0000-0000-0000-000000000000}"/>
          </ac:spMkLst>
        </pc:spChg>
      </pc:sldChg>
      <pc:sldChg chg="modSp mod">
        <pc:chgData name="Devorah Salmonson" userId="39af2ca2-7402-4af1-8788-2b0b4e645ede" providerId="ADAL" clId="{128635FE-66E3-41B5-BA3B-975E65B44B91}" dt="2020-06-16T15:36:07.526" v="10" actId="1076"/>
        <pc:sldMkLst>
          <pc:docMk/>
          <pc:sldMk cId="2233376315" sldId="330"/>
        </pc:sldMkLst>
        <pc:spChg chg="mod">
          <ac:chgData name="Devorah Salmonson" userId="39af2ca2-7402-4af1-8788-2b0b4e645ede" providerId="ADAL" clId="{128635FE-66E3-41B5-BA3B-975E65B44B91}" dt="2020-06-16T15:36:07.526" v="10" actId="1076"/>
          <ac:spMkLst>
            <pc:docMk/>
            <pc:sldMk cId="2233376315" sldId="330"/>
            <ac:spMk id="6" creationId="{1ACF3E2E-E8A6-2F41-B6FA-ED9DB5D195E6}"/>
          </ac:spMkLst>
        </pc:spChg>
      </pc:sldChg>
      <pc:sldChg chg="modSp">
        <pc:chgData name="Devorah Salmonson" userId="39af2ca2-7402-4af1-8788-2b0b4e645ede" providerId="ADAL" clId="{128635FE-66E3-41B5-BA3B-975E65B44B91}" dt="2020-06-16T15:36:34.330" v="13" actId="255"/>
        <pc:sldMkLst>
          <pc:docMk/>
          <pc:sldMk cId="511929934" sldId="331"/>
        </pc:sldMkLst>
        <pc:spChg chg="mod">
          <ac:chgData name="Devorah Salmonson" userId="39af2ca2-7402-4af1-8788-2b0b4e645ede" providerId="ADAL" clId="{128635FE-66E3-41B5-BA3B-975E65B44B91}" dt="2020-06-16T15:36:34.330" v="13" actId="255"/>
          <ac:spMkLst>
            <pc:docMk/>
            <pc:sldMk cId="511929934" sldId="331"/>
            <ac:spMk id="8" creationId="{3B455245-DE28-CA47-827F-838913F23816}"/>
          </ac:spMkLst>
        </pc:spChg>
      </pc:sldChg>
      <pc:sldChg chg="modSp modAnim">
        <pc:chgData name="Devorah Salmonson" userId="39af2ca2-7402-4af1-8788-2b0b4e645ede" providerId="ADAL" clId="{128635FE-66E3-41B5-BA3B-975E65B44B91}" dt="2020-06-16T15:38:43.323" v="63" actId="20577"/>
        <pc:sldMkLst>
          <pc:docMk/>
          <pc:sldMk cId="1682880390" sldId="332"/>
        </pc:sldMkLst>
        <pc:spChg chg="mod">
          <ac:chgData name="Devorah Salmonson" userId="39af2ca2-7402-4af1-8788-2b0b4e645ede" providerId="ADAL" clId="{128635FE-66E3-41B5-BA3B-975E65B44B91}" dt="2020-06-16T15:38:43.323" v="63" actId="20577"/>
          <ac:spMkLst>
            <pc:docMk/>
            <pc:sldMk cId="1682880390" sldId="332"/>
            <ac:spMk id="7" creationId="{8E994A70-7235-284D-BDB1-14972CCA1924}"/>
          </ac:spMkLst>
        </pc:spChg>
      </pc:sldChg>
      <pc:sldChg chg="modSp">
        <pc:chgData name="Devorah Salmonson" userId="39af2ca2-7402-4af1-8788-2b0b4e645ede" providerId="ADAL" clId="{128635FE-66E3-41B5-BA3B-975E65B44B91}" dt="2020-06-16T15:37:18.993" v="53" actId="20577"/>
        <pc:sldMkLst>
          <pc:docMk/>
          <pc:sldMk cId="110488087" sldId="333"/>
        </pc:sldMkLst>
        <pc:spChg chg="mod">
          <ac:chgData name="Devorah Salmonson" userId="39af2ca2-7402-4af1-8788-2b0b4e645ede" providerId="ADAL" clId="{128635FE-66E3-41B5-BA3B-975E65B44B91}" dt="2020-06-16T15:37:18.993" v="53" actId="20577"/>
          <ac:spMkLst>
            <pc:docMk/>
            <pc:sldMk cId="110488087" sldId="333"/>
            <ac:spMk id="8" creationId="{454C4868-0E26-3242-803B-36F218FEC8E4}"/>
          </ac:spMkLst>
        </pc:spChg>
      </pc:sldChg>
      <pc:sldChg chg="modSp modAnim">
        <pc:chgData name="Devorah Salmonson" userId="39af2ca2-7402-4af1-8788-2b0b4e645ede" providerId="ADAL" clId="{128635FE-66E3-41B5-BA3B-975E65B44B91}" dt="2020-06-16T15:40:38.668" v="70" actId="114"/>
        <pc:sldMkLst>
          <pc:docMk/>
          <pc:sldMk cId="1710739594" sldId="346"/>
        </pc:sldMkLst>
        <pc:spChg chg="mod">
          <ac:chgData name="Devorah Salmonson" userId="39af2ca2-7402-4af1-8788-2b0b4e645ede" providerId="ADAL" clId="{128635FE-66E3-41B5-BA3B-975E65B44B91}" dt="2020-06-16T15:40:38.668" v="70" actId="114"/>
          <ac:spMkLst>
            <pc:docMk/>
            <pc:sldMk cId="1710739594" sldId="346"/>
            <ac:spMk id="37" creationId="{57E09B66-74A2-B342-A9F1-82E428A8CFAE}"/>
          </ac:spMkLst>
        </pc:spChg>
      </pc:sldChg>
      <pc:sldChg chg="modSp mod modAnim">
        <pc:chgData name="Devorah Salmonson" userId="39af2ca2-7402-4af1-8788-2b0b4e645ede" providerId="ADAL" clId="{128635FE-66E3-41B5-BA3B-975E65B44B91}" dt="2020-06-16T15:45:01.417" v="83" actId="207"/>
        <pc:sldMkLst>
          <pc:docMk/>
          <pc:sldMk cId="2100412568" sldId="348"/>
        </pc:sldMkLst>
        <pc:spChg chg="mod">
          <ac:chgData name="Devorah Salmonson" userId="39af2ca2-7402-4af1-8788-2b0b4e645ede" providerId="ADAL" clId="{128635FE-66E3-41B5-BA3B-975E65B44B91}" dt="2020-06-16T15:45:01.417" v="83" actId="207"/>
          <ac:spMkLst>
            <pc:docMk/>
            <pc:sldMk cId="2100412568" sldId="348"/>
            <ac:spMk id="3" creationId="{8AB1BFC4-16F8-484D-A662-9398B93DAB39}"/>
          </ac:spMkLst>
        </pc:spChg>
      </pc:sldChg>
      <pc:sldChg chg="modSp modAnim">
        <pc:chgData name="Devorah Salmonson" userId="39af2ca2-7402-4af1-8788-2b0b4e645ede" providerId="ADAL" clId="{128635FE-66E3-41B5-BA3B-975E65B44B91}" dt="2020-06-16T15:47:33.063" v="87" actId="207"/>
        <pc:sldMkLst>
          <pc:docMk/>
          <pc:sldMk cId="3300945072" sldId="351"/>
        </pc:sldMkLst>
        <pc:spChg chg="mod">
          <ac:chgData name="Devorah Salmonson" userId="39af2ca2-7402-4af1-8788-2b0b4e645ede" providerId="ADAL" clId="{128635FE-66E3-41B5-BA3B-975E65B44B91}" dt="2020-06-16T15:47:33.063" v="87" actId="207"/>
          <ac:spMkLst>
            <pc:docMk/>
            <pc:sldMk cId="3300945072" sldId="351"/>
            <ac:spMk id="4" creationId="{4F765AF9-81D0-D543-831C-71F7F423AB8C}"/>
          </ac:spMkLst>
        </pc:spChg>
      </pc:sldChg>
      <pc:sldChg chg="modSp modAnim">
        <pc:chgData name="Devorah Salmonson" userId="39af2ca2-7402-4af1-8788-2b0b4e645ede" providerId="ADAL" clId="{128635FE-66E3-41B5-BA3B-975E65B44B91}" dt="2020-06-16T15:49:13.218" v="90" actId="255"/>
        <pc:sldMkLst>
          <pc:docMk/>
          <pc:sldMk cId="2675464756" sldId="354"/>
        </pc:sldMkLst>
        <pc:spChg chg="mod">
          <ac:chgData name="Devorah Salmonson" userId="39af2ca2-7402-4af1-8788-2b0b4e645ede" providerId="ADAL" clId="{128635FE-66E3-41B5-BA3B-975E65B44B91}" dt="2020-06-16T15:49:13.218" v="90" actId="255"/>
          <ac:spMkLst>
            <pc:docMk/>
            <pc:sldMk cId="2675464756" sldId="354"/>
            <ac:spMk id="4" creationId="{A8C54CDB-A83C-9C4D-91E6-1F6F25193D8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DA5D3B-3C9D-384A-9DA2-6D15DE00F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395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2.jp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660903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579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/>
            <a:r>
              <a:rPr lang="en-US" dirty="0"/>
              <a:t>Code text:</a:t>
            </a:r>
          </a:p>
          <a:p>
            <a:pPr algn="l" rtl="0"/>
            <a:endParaRPr lang="en-US" dirty="0"/>
          </a:p>
          <a:p>
            <a:pPr algn="l" rtl="0"/>
            <a:r>
              <a:rPr lang="en-US" dirty="0"/>
              <a:t>&gt;&gt;&gt; bool(0)</a:t>
            </a:r>
          </a:p>
          <a:p>
            <a:pPr algn="l" rtl="0"/>
            <a:r>
              <a:rPr lang="en-US" dirty="0"/>
              <a:t>False</a:t>
            </a:r>
          </a:p>
          <a:p>
            <a:pPr algn="l" rtl="0"/>
            <a:r>
              <a:rPr lang="en-US" dirty="0"/>
              <a:t>&gt;&gt;&gt; bool(3)</a:t>
            </a:r>
          </a:p>
          <a:p>
            <a:pPr algn="l" rtl="0"/>
            <a:r>
              <a:rPr lang="en-US" dirty="0"/>
              <a:t>True</a:t>
            </a:r>
          </a:p>
          <a:p>
            <a:pPr algn="l" rtl="0"/>
            <a:r>
              <a:rPr lang="en-US" dirty="0"/>
              <a:t>&gt;&gt;&gt; bool("")</a:t>
            </a:r>
          </a:p>
          <a:p>
            <a:pPr algn="l" rtl="0"/>
            <a:r>
              <a:rPr lang="en-US" dirty="0"/>
              <a:t>False</a:t>
            </a:r>
          </a:p>
          <a:p>
            <a:pPr algn="l" rtl="0"/>
            <a:r>
              <a:rPr lang="en-US" dirty="0"/>
              <a:t>&gt;&gt;&gt; bool("Hello!")</a:t>
            </a:r>
          </a:p>
          <a:p>
            <a:pPr algn="l" rtl="0"/>
            <a:r>
              <a:rPr lang="en-US" dirty="0"/>
              <a:t>True</a:t>
            </a:r>
          </a:p>
          <a:p>
            <a:pPr algn="l" rtl="0"/>
            <a:endParaRPr lang="en-US" dirty="0"/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035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/>
            <a:r>
              <a:rPr lang="en-US" dirty="0"/>
              <a:t>Code</a:t>
            </a:r>
            <a:r>
              <a:rPr lang="en-US" baseline="0" dirty="0"/>
              <a:t> text:</a:t>
            </a:r>
          </a:p>
          <a:p>
            <a:pPr algn="l" rtl="0"/>
            <a:endParaRPr lang="en-US" baseline="0" dirty="0"/>
          </a:p>
          <a:p>
            <a:pPr algn="l" rtl="0"/>
            <a:r>
              <a:rPr lang="en-US" dirty="0"/>
              <a:t>&gt;&gt;&gt; if 0:</a:t>
            </a:r>
          </a:p>
          <a:p>
            <a:pPr algn="l" rtl="0"/>
            <a:r>
              <a:rPr lang="en-US" dirty="0"/>
              <a:t>	print("This should not be printed")</a:t>
            </a:r>
          </a:p>
          <a:p>
            <a:pPr algn="l" rtl="0"/>
            <a:endParaRPr lang="en-US" dirty="0"/>
          </a:p>
          <a:p>
            <a:pPr algn="l" rtl="0"/>
            <a:r>
              <a:rPr lang="en-US" dirty="0"/>
              <a:t>	</a:t>
            </a:r>
          </a:p>
          <a:p>
            <a:pPr algn="l" rtl="0"/>
            <a:r>
              <a:rPr lang="en-US" dirty="0"/>
              <a:t>&gt;&gt;&gt; x = "A full string"</a:t>
            </a:r>
          </a:p>
          <a:p>
            <a:pPr algn="l" rtl="0"/>
            <a:r>
              <a:rPr lang="en-US" dirty="0"/>
              <a:t>&gt;&gt;&gt; if x:</a:t>
            </a:r>
          </a:p>
          <a:p>
            <a:pPr algn="l" rtl="0"/>
            <a:r>
              <a:rPr lang="en-US" dirty="0"/>
              <a:t>	print("Non-empty strings are True!")</a:t>
            </a:r>
          </a:p>
          <a:p>
            <a:pPr algn="l" rtl="0"/>
            <a:endParaRPr lang="en-US" dirty="0"/>
          </a:p>
          <a:p>
            <a:pPr algn="l" rtl="0"/>
            <a:r>
              <a:rPr lang="en-US" dirty="0"/>
              <a:t>	</a:t>
            </a:r>
          </a:p>
          <a:p>
            <a:pPr algn="l" rtl="0"/>
            <a:r>
              <a:rPr lang="en-US" dirty="0"/>
              <a:t>Non-empty strings are True!</a:t>
            </a:r>
          </a:p>
          <a:p>
            <a:pPr algn="l" rtl="0"/>
            <a:r>
              <a:rPr lang="en-US" dirty="0"/>
              <a:t>&gt;&gt;&gt; </a:t>
            </a:r>
          </a:p>
        </p:txBody>
      </p:sp>
    </p:spTree>
    <p:extLst>
      <p:ext uri="{BB962C8B-B14F-4D97-AF65-F5344CB8AC3E}">
        <p14:creationId xmlns:p14="http://schemas.microsoft.com/office/powerpoint/2010/main" val="42093489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Shape 6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r" rtl="1">
              <a:spcBef>
                <a:spcPts val="0"/>
              </a:spcBef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Shape 6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66213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r" rtl="1">
              <a:spcBef>
                <a:spcPts val="0"/>
              </a:spcBef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898981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l" rtl="0">
              <a:spcBef>
                <a:spcPts val="0"/>
              </a:spcBef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+mn-lt"/>
                <a:ea typeface="Arial"/>
                <a:cs typeface="Arial"/>
                <a:sym typeface="Arial"/>
              </a:rPr>
              <a:t>The way to test a Boolean expression is with the built-in expression “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latin typeface="+mn-lt"/>
                <a:ea typeface="Arial"/>
                <a:cs typeface="Arial"/>
                <a:sym typeface="Arial"/>
              </a:rPr>
              <a:t>if.”After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+mn-lt"/>
                <a:ea typeface="Arial"/>
                <a:cs typeface="Arial"/>
                <a:sym typeface="Arial"/>
              </a:rPr>
              <a:t> if comes to a Boolean expression – using any of the Boolean operators – and then a colon.</a:t>
            </a:r>
          </a:p>
          <a:p>
            <a:pPr marL="0" marR="0" lvl="0" indent="-76200" algn="l" rtl="0">
              <a:spcBef>
                <a:spcPts val="0"/>
              </a:spcBef>
              <a:buClr>
                <a:schemeClr val="dk1"/>
              </a:buClr>
              <a:buSzPts val="1200"/>
              <a:buFont typeface="Arial"/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0" marR="0" lvl="0" indent="-76200" algn="l" rtl="0">
              <a:spcBef>
                <a:spcPts val="0"/>
              </a:spcBef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+mn-lt"/>
                <a:ea typeface="Arial"/>
                <a:cs typeface="Arial"/>
                <a:sym typeface="Arial"/>
              </a:rPr>
              <a:t>If the Boolean expression resolves to “True.” The indented code blocks after the statement are run.</a:t>
            </a:r>
          </a:p>
          <a:p>
            <a:pPr marL="0" marR="0" lvl="0" indent="-76200" algn="l" rtl="0">
              <a:spcBef>
                <a:spcPts val="0"/>
              </a:spcBef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+mn-lt"/>
                <a:ea typeface="Arial"/>
                <a:cs typeface="Arial"/>
                <a:sym typeface="Arial"/>
              </a:rPr>
              <a:t>If it resolves to “False,” the code block is skipped.</a:t>
            </a:r>
          </a:p>
          <a:p>
            <a:pPr marL="0" marR="0" lvl="0" indent="-76200" algn="l" rtl="0">
              <a:spcBef>
                <a:spcPts val="0"/>
              </a:spcBef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+mn-lt"/>
                <a:ea typeface="Arial"/>
                <a:cs typeface="Arial"/>
                <a:sym typeface="Arial"/>
              </a:rPr>
              <a:t>The indent is four spaces wide – and four spaces should always be used—more on that in the next slide.</a:t>
            </a: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246138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72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r" rtl="1">
              <a:spcBef>
                <a:spcPts val="0"/>
              </a:spcBef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Shape 3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03429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r" rtl="1">
              <a:spcBef>
                <a:spcPts val="0"/>
              </a:spcBef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72125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924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r" rtl="1">
              <a:spcBef>
                <a:spcPts val="0"/>
              </a:spcBef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Shape 4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453689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187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hap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032002" y="2957885"/>
            <a:ext cx="7082020" cy="222668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rtl="1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35973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951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כותר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A517D8B-589C-4D78-A327-BB79AEC122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883" y="2593197"/>
            <a:ext cx="12990059" cy="3911600"/>
          </a:xfrm>
          <a:prstGeom prst="rect">
            <a:avLst/>
          </a:prstGeom>
        </p:spPr>
        <p:txBody>
          <a:bodyPr/>
          <a:lstStyle>
            <a:lvl1pPr>
              <a:buClrTx/>
              <a:defRPr lang="en-US" sz="3200" dirty="0">
                <a:solidFill>
                  <a:srgbClr val="3A383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ClrTx/>
              <a:defRPr lang="en-US" sz="2400" dirty="0">
                <a:solidFill>
                  <a:srgbClr val="3A383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buClrTx/>
              <a:defRPr lang="en-US" sz="2133" dirty="0">
                <a:solidFill>
                  <a:srgbClr val="3A383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buClrTx/>
              <a:defRPr lang="en-US" sz="1867" dirty="0">
                <a:solidFill>
                  <a:srgbClr val="3A383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buClrTx/>
              <a:defRPr lang="he-IL" sz="1600" dirty="0">
                <a:solidFill>
                  <a:srgbClr val="3A383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marL="455090" lvl="0" indent="-45509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ct val="100000"/>
            </a:pPr>
            <a:r>
              <a:rPr lang="en-US"/>
              <a:t>Click to edit Master text styles</a:t>
            </a:r>
          </a:p>
          <a:p>
            <a:pPr marL="455090" lvl="1" indent="-45509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ct val="100000"/>
            </a:pPr>
            <a:r>
              <a:rPr lang="en-US"/>
              <a:t>Second level</a:t>
            </a:r>
          </a:p>
          <a:p>
            <a:pPr marL="455090" lvl="2" indent="-45509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ct val="100000"/>
            </a:pPr>
            <a:r>
              <a:rPr lang="en-US"/>
              <a:t>Third level</a:t>
            </a:r>
          </a:p>
          <a:p>
            <a:pPr marL="455090" lvl="3" indent="-45509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ct val="100000"/>
            </a:pPr>
            <a:r>
              <a:rPr lang="en-US"/>
              <a:t>Fourth level</a:t>
            </a:r>
          </a:p>
          <a:p>
            <a:pPr marL="455090" lvl="4" indent="-45509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ct val="100000"/>
            </a:pPr>
            <a:r>
              <a:rPr lang="en-US"/>
              <a:t>Fifth level</a:t>
            </a:r>
            <a:endParaRPr lang="he-IL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89EFAF-D5FE-4B86-B72E-7A0FBE6CEC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883" y="1217319"/>
            <a:ext cx="12990059" cy="731520"/>
          </a:xfrm>
          <a:prstGeom prst="rect">
            <a:avLst/>
          </a:prstGeom>
        </p:spPr>
        <p:txBody>
          <a:bodyPr/>
          <a:lstStyle>
            <a:lvl1pPr>
              <a:defRPr sz="5333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he-IL" dirty="0"/>
              <a:t>לחץ כדי לערוך סגנון כותרת של תבנית בסיס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7986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0" y="622300"/>
            <a:ext cx="14020800" cy="1767417"/>
          </a:xfrm>
          <a:prstGeom prst="rect">
            <a:avLst/>
          </a:prstGeom>
        </p:spPr>
        <p:txBody>
          <a:bodyPr anchor="ctr"/>
          <a:lstStyle>
            <a:lvl1pPr algn="l">
              <a:defRPr lang="en-GB" sz="4800" b="1" dirty="0">
                <a:solidFill>
                  <a:srgbClr val="3A383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algn="ctr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4744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hap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90FBCAF3-1BCD-4D45-BE3F-A6F24C903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5439" y="4100077"/>
            <a:ext cx="6805125" cy="943849"/>
          </a:xfrm>
          <a:prstGeom prst="rect">
            <a:avLst/>
          </a:prstGeom>
        </p:spPr>
        <p:txBody>
          <a:bodyPr/>
          <a:lstStyle>
            <a:lvl1pPr algn="ctr" rtl="0">
              <a:defRPr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Chapter Name</a:t>
            </a:r>
            <a:endParaRPr lang="en-GB" dirty="0"/>
          </a:p>
        </p:txBody>
      </p:sp>
      <p:sp>
        <p:nvSpPr>
          <p:cNvPr id="9" name="Freeform 47">
            <a:extLst>
              <a:ext uri="{FF2B5EF4-FFF2-40B4-BE49-F238E27FC236}">
                <a16:creationId xmlns:a16="http://schemas.microsoft.com/office/drawing/2014/main" id="{FD699AAF-E2C0-4F27-8E6D-D810B886E5B2}"/>
              </a:ext>
            </a:extLst>
          </p:cNvPr>
          <p:cNvSpPr>
            <a:spLocks/>
          </p:cNvSpPr>
          <p:nvPr/>
        </p:nvSpPr>
        <p:spPr bwMode="auto">
          <a:xfrm>
            <a:off x="11407214" y="6083862"/>
            <a:ext cx="183150" cy="216891"/>
          </a:xfrm>
          <a:custGeom>
            <a:avLst/>
            <a:gdLst>
              <a:gd name="T0" fmla="*/ 0 w 38"/>
              <a:gd name="T1" fmla="*/ 24 h 45"/>
              <a:gd name="T2" fmla="*/ 38 w 38"/>
              <a:gd name="T3" fmla="*/ 45 h 45"/>
              <a:gd name="T4" fmla="*/ 38 w 38"/>
              <a:gd name="T5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45">
                <a:moveTo>
                  <a:pt x="0" y="24"/>
                </a:moveTo>
                <a:lnTo>
                  <a:pt x="38" y="45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1867" dirty="0"/>
          </a:p>
        </p:txBody>
      </p:sp>
      <p:sp>
        <p:nvSpPr>
          <p:cNvPr id="11" name="Freeform 47">
            <a:extLst>
              <a:ext uri="{FF2B5EF4-FFF2-40B4-BE49-F238E27FC236}">
                <a16:creationId xmlns:a16="http://schemas.microsoft.com/office/drawing/2014/main" id="{92D4C2EE-EEB0-4575-80A8-B854F04A9BA1}"/>
              </a:ext>
            </a:extLst>
          </p:cNvPr>
          <p:cNvSpPr>
            <a:spLocks/>
          </p:cNvSpPr>
          <p:nvPr/>
        </p:nvSpPr>
        <p:spPr bwMode="auto">
          <a:xfrm>
            <a:off x="11407214" y="6083862"/>
            <a:ext cx="183150" cy="216891"/>
          </a:xfrm>
          <a:custGeom>
            <a:avLst/>
            <a:gdLst>
              <a:gd name="T0" fmla="*/ 0 w 38"/>
              <a:gd name="T1" fmla="*/ 24 h 45"/>
              <a:gd name="T2" fmla="*/ 38 w 38"/>
              <a:gd name="T3" fmla="*/ 45 h 45"/>
              <a:gd name="T4" fmla="*/ 38 w 38"/>
              <a:gd name="T5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45">
                <a:moveTo>
                  <a:pt x="0" y="24"/>
                </a:moveTo>
                <a:lnTo>
                  <a:pt x="38" y="45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1867" dirty="0"/>
          </a:p>
        </p:txBody>
      </p:sp>
    </p:spTree>
    <p:extLst>
      <p:ext uri="{BB962C8B-B14F-4D97-AF65-F5344CB8AC3E}">
        <p14:creationId xmlns:p14="http://schemas.microsoft.com/office/powerpoint/2010/main" val="1829513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DG Themed_Geo" type="title">
  <p:cSld name="NDG Themed_Geo">
    <p:bg>
      <p:bgPr>
        <a:solidFill>
          <a:srgbClr val="005B9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1063289" y="3155950"/>
            <a:ext cx="14617067" cy="14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74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74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74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74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74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74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74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74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74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1063267" y="4828290"/>
            <a:ext cx="14617067" cy="7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3733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3733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3733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3733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3733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3733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3733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3733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3733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15040766" y="8268782"/>
            <a:ext cx="975467" cy="699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778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778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778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778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778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778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778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778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778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69525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1117600" y="772069"/>
            <a:ext cx="14020800" cy="10857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117600" y="2254469"/>
            <a:ext cx="14020800" cy="5297214"/>
          </a:xfrm>
        </p:spPr>
        <p:txBody>
          <a:bodyPr>
            <a:normAutofit/>
          </a:bodyPr>
          <a:lstStyle>
            <a:lvl1pPr>
              <a:defRPr sz="2800">
                <a:latin typeface="Calibri" charset="0"/>
                <a:ea typeface="Calibri" charset="0"/>
                <a:cs typeface="Calibri" charset="0"/>
              </a:defRPr>
            </a:lvl1pPr>
            <a:lvl2pPr>
              <a:defRPr sz="2800">
                <a:latin typeface="Calibri" charset="0"/>
                <a:ea typeface="Calibri" charset="0"/>
                <a:cs typeface="Calibri" charset="0"/>
              </a:defRPr>
            </a:lvl2pPr>
            <a:lvl3pPr>
              <a:defRPr sz="2800">
                <a:latin typeface="Calibri" charset="0"/>
                <a:ea typeface="Calibri" charset="0"/>
                <a:cs typeface="Calibri" charset="0"/>
              </a:defRPr>
            </a:lvl3pPr>
            <a:lvl4pPr>
              <a:defRPr sz="2800">
                <a:latin typeface="Calibri" charset="0"/>
                <a:ea typeface="Calibri" charset="0"/>
                <a:cs typeface="Calibri" charset="0"/>
              </a:defRPr>
            </a:lvl4pPr>
            <a:lvl5pPr>
              <a:defRPr sz="2800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2452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CE96F8B1-E3D5-1B4E-9D40-0D336DE04262}"/>
              </a:ext>
            </a:extLst>
          </p:cNvPr>
          <p:cNvGrpSpPr/>
          <p:nvPr/>
        </p:nvGrpSpPr>
        <p:grpSpPr>
          <a:xfrm>
            <a:off x="-79780" y="650216"/>
            <a:ext cx="16523934" cy="8455241"/>
            <a:chOff x="-63232" y="493112"/>
            <a:chExt cx="12392951" cy="634143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2EA89F1-4D5D-F142-88BD-4413397BCF26}"/>
                </a:ext>
              </a:extLst>
            </p:cNvPr>
            <p:cNvGrpSpPr/>
            <p:nvPr/>
          </p:nvGrpSpPr>
          <p:grpSpPr>
            <a:xfrm>
              <a:off x="-63232" y="493112"/>
              <a:ext cx="12392951" cy="5252329"/>
              <a:chOff x="-63232" y="493112"/>
              <a:chExt cx="12392951" cy="5252329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773CA9-7675-FC43-A0B8-AAC8A4BEB136}"/>
                  </a:ext>
                </a:extLst>
              </p:cNvPr>
              <p:cNvSpPr txBox="1"/>
              <p:nvPr/>
            </p:nvSpPr>
            <p:spPr>
              <a:xfrm rot="19629108">
                <a:off x="8345674" y="4773562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2022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785352C-5F5E-7746-A35F-BEDFC1E98E3A}"/>
                  </a:ext>
                </a:extLst>
              </p:cNvPr>
              <p:cNvSpPr txBox="1"/>
              <p:nvPr/>
            </p:nvSpPr>
            <p:spPr>
              <a:xfrm rot="19629108">
                <a:off x="9048039" y="2494189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2022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4E355A2-AEC4-7F48-AB7D-6AF2B3614230}"/>
                  </a:ext>
                </a:extLst>
              </p:cNvPr>
              <p:cNvSpPr txBox="1"/>
              <p:nvPr/>
            </p:nvSpPr>
            <p:spPr>
              <a:xfrm rot="19629108">
                <a:off x="5708491" y="4601286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2020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138AEFE9-5F55-FD4B-BE94-3525A3419A34}"/>
                  </a:ext>
                </a:extLst>
              </p:cNvPr>
              <p:cNvSpPr txBox="1"/>
              <p:nvPr/>
            </p:nvSpPr>
            <p:spPr>
              <a:xfrm rot="19629108">
                <a:off x="8928770" y="850920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2022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E6CAE0E-16F6-054F-885D-3165C40C97E4}"/>
                  </a:ext>
                </a:extLst>
              </p:cNvPr>
              <p:cNvSpPr txBox="1"/>
              <p:nvPr/>
            </p:nvSpPr>
            <p:spPr>
              <a:xfrm rot="19629108">
                <a:off x="5589221" y="2958016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2022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46B00186-567D-014E-89FB-4A3A587E9734}"/>
                  </a:ext>
                </a:extLst>
              </p:cNvPr>
              <p:cNvSpPr txBox="1"/>
              <p:nvPr/>
            </p:nvSpPr>
            <p:spPr>
              <a:xfrm rot="19629108">
                <a:off x="2214216" y="4814513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2022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130BED5E-61A6-BF41-BFEF-67103C2D8360}"/>
                  </a:ext>
                </a:extLst>
              </p:cNvPr>
              <p:cNvSpPr txBox="1"/>
              <p:nvPr/>
            </p:nvSpPr>
            <p:spPr>
              <a:xfrm rot="19629108">
                <a:off x="6649398" y="493112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2022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A203121-597A-A845-901C-88993C15DB1F}"/>
                  </a:ext>
                </a:extLst>
              </p:cNvPr>
              <p:cNvSpPr txBox="1"/>
              <p:nvPr/>
            </p:nvSpPr>
            <p:spPr>
              <a:xfrm rot="19629108">
                <a:off x="3309849" y="2600208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2022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64E6834B-04F9-6148-97FD-27320F299608}"/>
                  </a:ext>
                </a:extLst>
              </p:cNvPr>
              <p:cNvSpPr txBox="1"/>
              <p:nvPr/>
            </p:nvSpPr>
            <p:spPr>
              <a:xfrm rot="19629108">
                <a:off x="-63232" y="4754306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2022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29E967B-9EF6-DB47-8DB9-4FD6899950ED}"/>
                  </a:ext>
                </a:extLst>
              </p:cNvPr>
              <p:cNvSpPr txBox="1"/>
              <p:nvPr/>
            </p:nvSpPr>
            <p:spPr>
              <a:xfrm rot="19629108">
                <a:off x="3508629" y="718397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2022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4C8B27B-F7C7-AB41-8C8A-FE8E39558B8B}"/>
                  </a:ext>
                </a:extLst>
              </p:cNvPr>
              <p:cNvSpPr txBox="1"/>
              <p:nvPr/>
            </p:nvSpPr>
            <p:spPr>
              <a:xfrm rot="19629108">
                <a:off x="169081" y="2825493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2022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BF97766E-0249-374F-A197-B37E5F2E5F2B}"/>
                  </a:ext>
                </a:extLst>
              </p:cNvPr>
              <p:cNvSpPr txBox="1"/>
              <p:nvPr/>
            </p:nvSpPr>
            <p:spPr>
              <a:xfrm rot="19629108">
                <a:off x="89569" y="771405"/>
                <a:ext cx="3281680" cy="930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121921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E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©</a:t>
                </a:r>
                <a:r>
                  <a:rPr lang="en-US" sz="3733" b="1" dirty="0">
                    <a:solidFill>
                      <a:schemeClr val="bg1">
                        <a:lumMod val="95000"/>
                      </a:schemeClr>
                    </a:solidFill>
                  </a:rPr>
                  <a:t> COPYRIGHT 2022</a:t>
                </a:r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A5785BB-E10C-8644-83B0-24C0951DF282}"/>
                </a:ext>
              </a:extLst>
            </p:cNvPr>
            <p:cNvSpPr txBox="1"/>
            <p:nvPr/>
          </p:nvSpPr>
          <p:spPr>
            <a:xfrm>
              <a:off x="706297" y="6272946"/>
              <a:ext cx="8603078" cy="561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21921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133" dirty="0">
                  <a:solidFill>
                    <a:schemeClr val="bg1">
                      <a:lumMod val="95000"/>
                    </a:schemeClr>
                  </a:solidFill>
                </a:rPr>
                <a:t>ALL RIGHTS RESERVED </a:t>
              </a:r>
              <a:r>
                <a:rPr lang="en-ES" sz="2133" dirty="0">
                  <a:solidFill>
                    <a:schemeClr val="bg1">
                      <a:lumMod val="95000"/>
                    </a:schemeClr>
                  </a:solidFill>
                </a:rPr>
                <a:t>©</a:t>
              </a:r>
              <a:r>
                <a:rPr lang="en-US" sz="2133" dirty="0">
                  <a:solidFill>
                    <a:schemeClr val="bg1">
                      <a:lumMod val="95000"/>
                    </a:schemeClr>
                  </a:solidFill>
                </a:rPr>
                <a:t> COPYRIGHT 2022 | DO NOT DISTRIBUTE WITHOUT WRITTEN PERMISSION</a:t>
              </a:r>
            </a:p>
          </p:txBody>
        </p:sp>
      </p:grpSp>
      <p:pic>
        <p:nvPicPr>
          <p:cNvPr id="55" name="Picture 54">
            <a:extLst>
              <a:ext uri="{FF2B5EF4-FFF2-40B4-BE49-F238E27FC236}">
                <a16:creationId xmlns:a16="http://schemas.microsoft.com/office/drawing/2014/main" id="{63739BD9-DD43-8A44-B850-E9E92078DE6B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-100000" contrast="-100000"/>
          </a:blip>
          <a:stretch>
            <a:fillRect/>
          </a:stretch>
        </p:blipFill>
        <p:spPr>
          <a:xfrm>
            <a:off x="14175149" y="8376198"/>
            <a:ext cx="1704110" cy="552521"/>
          </a:xfrm>
          <a:prstGeom prst="rect">
            <a:avLst/>
          </a:prstGeom>
        </p:spPr>
      </p:pic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1D925E71-E109-8543-BB69-F10799EA0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743416"/>
            <a:ext cx="14020800" cy="8920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461C849-1C5D-734D-B142-F998D49A8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7599" y="2111298"/>
            <a:ext cx="14020798" cy="6124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920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20" r:id="rId4"/>
    <p:sldLayoutId id="2147483721" r:id="rId5"/>
    <p:sldLayoutId id="2147483722" r:id="rId6"/>
    <p:sldLayoutId id="2147483723" r:id="rId7"/>
  </p:sldLayoutIdLst>
  <p:txStyles>
    <p:titleStyle>
      <a:lvl1pPr algn="l" defTabSz="1219215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381006" indent="-381006" algn="l" defTabSz="1219215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11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2pPr>
      <a:lvl3pPr marL="1524019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2133627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4pPr>
      <a:lvl5pPr marL="2743234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5pPr>
      <a:lvl6pPr marL="3352842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50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57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65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15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2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3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3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46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5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6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84E6D97-AAC7-1C4D-B2BC-047D47289A4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207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14" y="-8467"/>
            <a:ext cx="16305915" cy="91524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77B63A2-25D2-EE46-BF94-A0A30914DA33}"/>
              </a:ext>
            </a:extLst>
          </p:cNvPr>
          <p:cNvSpPr/>
          <p:nvPr/>
        </p:nvSpPr>
        <p:spPr>
          <a:xfrm>
            <a:off x="0" y="1"/>
            <a:ext cx="8778240" cy="9152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15">
              <a:defRPr/>
            </a:pPr>
            <a:endParaRPr lang="en-US" sz="2400" kern="12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804B47-4DFE-914E-8D4C-1FC4D61515A6}"/>
              </a:ext>
            </a:extLst>
          </p:cNvPr>
          <p:cNvSpPr txBox="1">
            <a:spLocks/>
          </p:cNvSpPr>
          <p:nvPr/>
        </p:nvSpPr>
        <p:spPr>
          <a:xfrm>
            <a:off x="8863112" y="4341370"/>
            <a:ext cx="6836780" cy="2412663"/>
          </a:xfrm>
          <a:prstGeom prst="rect">
            <a:avLst/>
          </a:prstGeom>
        </p:spPr>
        <p:txBody>
          <a:bodyPr vert="horz" lIns="121920" tIns="60960" rIns="121920" bIns="6096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1" kern="1200">
                <a:solidFill>
                  <a:schemeClr val="tx2"/>
                </a:solidFill>
                <a:latin typeface="+mj-lt"/>
                <a:ea typeface="+mj-ea"/>
                <a:cs typeface="Calibri" panose="020F0502020204030204" pitchFamily="34" charset="0"/>
              </a:defRPr>
            </a:lvl1pPr>
          </a:lstStyle>
          <a:p>
            <a:pPr defTabSz="1219215">
              <a:defRPr/>
            </a:pPr>
            <a:r>
              <a:rPr lang="en-US" sz="8800">
                <a:solidFill>
                  <a:srgbClr val="FFFFFF"/>
                </a:solidFill>
                <a:latin typeface="Calibri" panose="020F0502020204030204" pitchFamily="34" charset="0"/>
              </a:rPr>
              <a:t>Module 5.2.1: </a:t>
            </a:r>
            <a:r>
              <a:rPr lang="en-US" sz="8800" dirty="0">
                <a:solidFill>
                  <a:srgbClr val="FFFFFF"/>
                </a:solidFill>
                <a:latin typeface="Calibri" panose="020F0502020204030204" pitchFamily="34" charset="0"/>
              </a:rPr>
              <a:t>Conditional Execution</a:t>
            </a:r>
            <a:endParaRPr lang="en-US" sz="8800" dirty="0">
              <a:solidFill>
                <a:srgbClr val="FFFFFF"/>
              </a:solidFill>
              <a:latin typeface="Calibri" panose="020F0502020204030204" pitchFamily="34" charset="0"/>
              <a:ea typeface="Arimo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B9D70-31BD-C542-B1A2-6876C15E2FCA}"/>
              </a:ext>
            </a:extLst>
          </p:cNvPr>
          <p:cNvSpPr/>
          <p:nvPr/>
        </p:nvSpPr>
        <p:spPr>
          <a:xfrm>
            <a:off x="1616496" y="0"/>
            <a:ext cx="155221" cy="9144000"/>
          </a:xfrm>
          <a:prstGeom prst="rect">
            <a:avLst/>
          </a:prstGeom>
          <a:solidFill>
            <a:srgbClr val="0007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15">
              <a:defRPr/>
            </a:pPr>
            <a:endParaRPr lang="en-US" sz="2400" kern="120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A281C69-6059-6847-BEC9-D717A1ED2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714" y="758773"/>
            <a:ext cx="5600681" cy="18764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2B875F-6048-BB48-BF42-0A19916B0CD7}"/>
              </a:ext>
            </a:extLst>
          </p:cNvPr>
          <p:cNvSpPr txBox="1"/>
          <p:nvPr/>
        </p:nvSpPr>
        <p:spPr>
          <a:xfrm>
            <a:off x="2018578" y="8385227"/>
            <a:ext cx="64127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15">
              <a:defRPr/>
            </a:pPr>
            <a:r>
              <a:rPr lang="en-US" sz="1600" kern="1200" dirty="0">
                <a:latin typeface="Calibri"/>
                <a:ea typeface="+mn-ea"/>
              </a:rPr>
              <a:t>ALL RIGHTS RESERVED </a:t>
            </a:r>
            <a:r>
              <a:rPr lang="en-ES" sz="1600" kern="1200" dirty="0">
                <a:latin typeface="Calibri"/>
                <a:ea typeface="+mn-ea"/>
              </a:rPr>
              <a:t>©</a:t>
            </a:r>
            <a:r>
              <a:rPr lang="en-US" sz="1600" kern="1200" dirty="0">
                <a:latin typeface="Calibri"/>
                <a:ea typeface="+mn-ea"/>
              </a:rPr>
              <a:t> COPYRIGHT 2022</a:t>
            </a:r>
            <a:endParaRPr lang="he-IL" sz="1600" kern="1200" dirty="0">
              <a:latin typeface="Calibri"/>
              <a:ea typeface="+mn-ea"/>
              <a:cs typeface="Arial" panose="020B0604020202020204" pitchFamily="34" charset="0"/>
            </a:endParaRPr>
          </a:p>
          <a:p>
            <a:pPr defTabSz="1219215">
              <a:defRPr/>
            </a:pPr>
            <a:r>
              <a:rPr lang="en-US" sz="1600" kern="1200" dirty="0">
                <a:latin typeface="Calibri"/>
                <a:ea typeface="+mn-ea"/>
              </a:rPr>
              <a:t>DO NOT DISTRIBUTE WITHOUT WRITTEN PERMISSION</a:t>
            </a:r>
          </a:p>
        </p:txBody>
      </p:sp>
    </p:spTree>
    <p:extLst>
      <p:ext uri="{BB962C8B-B14F-4D97-AF65-F5344CB8AC3E}">
        <p14:creationId xmlns:p14="http://schemas.microsoft.com/office/powerpoint/2010/main" val="606238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 - Syntax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10"/>
          </p:nvPr>
        </p:nvSpPr>
        <p:spPr>
          <a:xfrm>
            <a:off x="781698" y="4572000"/>
            <a:ext cx="14020800" cy="529721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colon (</a:t>
            </a:r>
            <a:r>
              <a:rPr lang="en-US" b="1" dirty="0">
                <a:sym typeface="Wingdings" pitchFamily="2" charset="2"/>
              </a:rPr>
              <a:t>:</a:t>
            </a:r>
            <a:r>
              <a:rPr lang="en-US" dirty="0">
                <a:sym typeface="Wingdings" pitchFamily="2" charset="2"/>
              </a:rPr>
              <a:t>) is </a:t>
            </a:r>
            <a:r>
              <a:rPr lang="en-US" b="1" dirty="0">
                <a:sym typeface="Wingdings" pitchFamily="2" charset="2"/>
              </a:rPr>
              <a:t>significant</a:t>
            </a:r>
            <a:r>
              <a:rPr lang="en-US" dirty="0">
                <a:sym typeface="Wingdings" pitchFamily="2" charset="2"/>
              </a:rPr>
              <a:t> and </a:t>
            </a:r>
            <a:r>
              <a:rPr lang="en-US" b="1" dirty="0">
                <a:sym typeface="Wingdings" pitchFamily="2" charset="2"/>
              </a:rPr>
              <a:t>required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endParaRPr lang="en-US" dirty="0"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The line after the colon </a:t>
            </a:r>
            <a:r>
              <a:rPr lang="en-US" b="1" dirty="0">
                <a:sym typeface="Wingdings" pitchFamily="2" charset="2"/>
              </a:rPr>
              <a:t>must</a:t>
            </a:r>
            <a:r>
              <a:rPr lang="en-US" dirty="0">
                <a:sym typeface="Wingdings" pitchFamily="2" charset="2"/>
              </a:rPr>
              <a:t> be indented. </a:t>
            </a:r>
            <a:r>
              <a:rPr lang="en-US" sz="2000" dirty="0">
                <a:sym typeface="Wingdings" pitchFamily="2" charset="2"/>
              </a:rPr>
              <a:t>(4 Spaces)</a:t>
            </a:r>
          </a:p>
          <a:p>
            <a:pPr fontAlgn="base"/>
            <a:r>
              <a:rPr lang="en-US" sz="1800" dirty="0"/>
              <a:t>	Python 3 disallows mixing the use of tabs and spaces for indentation.</a:t>
            </a:r>
            <a:endParaRPr lang="en-US" sz="1400" dirty="0"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All lines indented the same amount after the colon will be executed whenever the </a:t>
            </a:r>
            <a:r>
              <a:rPr lang="en-US" i="1" dirty="0">
                <a:solidFill>
                  <a:srgbClr val="7030A0"/>
                </a:solidFill>
                <a:sym typeface="Wingdings" pitchFamily="2" charset="2"/>
              </a:rPr>
              <a:t>Boolean Expression</a:t>
            </a:r>
            <a:r>
              <a:rPr lang="en-US" dirty="0">
                <a:sym typeface="Wingdings" pitchFamily="2" charset="2"/>
              </a:rPr>
              <a:t> is </a:t>
            </a:r>
            <a:r>
              <a:rPr lang="en-US" b="1" i="1" dirty="0">
                <a:sym typeface="Wingdings" pitchFamily="2" charset="2"/>
              </a:rPr>
              <a:t>true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The </a:t>
            </a:r>
            <a:r>
              <a:rPr lang="en-US" i="1" dirty="0">
                <a:solidFill>
                  <a:srgbClr val="7030A0"/>
                </a:solidFill>
                <a:sym typeface="Wingdings" pitchFamily="2" charset="2"/>
              </a:rPr>
              <a:t>Boolean Expression </a:t>
            </a:r>
            <a:r>
              <a:rPr lang="en-US" dirty="0">
                <a:solidFill>
                  <a:schemeClr val="bg2"/>
                </a:solidFill>
                <a:sym typeface="Wingdings" pitchFamily="2" charset="2"/>
              </a:rPr>
              <a:t>is called the </a:t>
            </a:r>
            <a:r>
              <a:rPr lang="en-US" b="1" i="1" dirty="0">
                <a:solidFill>
                  <a:schemeClr val="bg2"/>
                </a:solidFill>
                <a:sym typeface="Wingdings" pitchFamily="2" charset="2"/>
              </a:rPr>
              <a:t>Condition</a:t>
            </a:r>
            <a:r>
              <a:rPr lang="en-US" b="1" dirty="0">
                <a:solidFill>
                  <a:schemeClr val="bg2"/>
                </a:solidFill>
                <a:sym typeface="Wingdings" pitchFamily="2" charset="2"/>
              </a:rPr>
              <a:t>.</a:t>
            </a:r>
            <a:endParaRPr lang="en-US" b="1" dirty="0">
              <a:solidFill>
                <a:srgbClr val="7030A0"/>
              </a:solidFill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54E3CF6-05AA-A141-96AA-0847269D48A1}"/>
              </a:ext>
            </a:extLst>
          </p:cNvPr>
          <p:cNvSpPr/>
          <p:nvPr/>
        </p:nvSpPr>
        <p:spPr>
          <a:xfrm>
            <a:off x="4140073" y="2312045"/>
            <a:ext cx="9128058" cy="1411198"/>
          </a:xfrm>
          <a:prstGeom prst="roundRect">
            <a:avLst>
              <a:gd name="adj" fmla="val 5448"/>
            </a:avLst>
          </a:prstGeom>
          <a:solidFill>
            <a:schemeClr val="bg1"/>
          </a:solidFill>
          <a:ln>
            <a:solidFill>
              <a:srgbClr val="6F1A45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DA6AFC-FBFE-7F49-82E6-2786CA45AB10}"/>
              </a:ext>
            </a:extLst>
          </p:cNvPr>
          <p:cNvSpPr/>
          <p:nvPr/>
        </p:nvSpPr>
        <p:spPr>
          <a:xfrm>
            <a:off x="5978820" y="2540590"/>
            <a:ext cx="743860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8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BOOLEAN EXPRESSION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):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 STATEMENTS</a:t>
            </a:r>
          </a:p>
        </p:txBody>
      </p:sp>
    </p:spTree>
    <p:extLst>
      <p:ext uri="{BB962C8B-B14F-4D97-AF65-F5344CB8AC3E}">
        <p14:creationId xmlns:p14="http://schemas.microsoft.com/office/powerpoint/2010/main" val="138097749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866D5-F74B-B644-8B2E-64DB5CCDA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 – Flow Chart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0BE921E-582E-824D-B293-FBF8812F9962}"/>
              </a:ext>
            </a:extLst>
          </p:cNvPr>
          <p:cNvGrpSpPr/>
          <p:nvPr/>
        </p:nvGrpSpPr>
        <p:grpSpPr>
          <a:xfrm>
            <a:off x="10415039" y="5356801"/>
            <a:ext cx="2375755" cy="574458"/>
            <a:chOff x="3927020" y="1266398"/>
            <a:chExt cx="2699659" cy="574458"/>
          </a:xfrm>
          <a:solidFill>
            <a:srgbClr val="6F1A45"/>
          </a:solidFill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E3C730F6-64C0-5942-B8C5-6138ADDD4BFE}"/>
                </a:ext>
              </a:extLst>
            </p:cNvPr>
            <p:cNvSpPr/>
            <p:nvPr/>
          </p:nvSpPr>
          <p:spPr>
            <a:xfrm>
              <a:off x="3927020" y="1266398"/>
              <a:ext cx="2699659" cy="574458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63755309-5809-E645-A794-970C4CBA0FD4}"/>
                </a:ext>
              </a:extLst>
            </p:cNvPr>
            <p:cNvSpPr txBox="1"/>
            <p:nvPr/>
          </p:nvSpPr>
          <p:spPr>
            <a:xfrm>
              <a:off x="3955063" y="1294441"/>
              <a:ext cx="2643574" cy="518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0" tIns="88900" rIns="88900" bIns="88900" numCol="1" spcCol="1270" anchor="ctr" anchorCtr="0">
              <a:noAutofit/>
            </a:bodyPr>
            <a:lstStyle/>
            <a:p>
              <a:pPr marL="0" lvl="0" indent="0" algn="ctr" defTabSz="1555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Statements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CD6E147-05F0-344F-B1FC-F6FB35516667}"/>
              </a:ext>
            </a:extLst>
          </p:cNvPr>
          <p:cNvGrpSpPr/>
          <p:nvPr/>
        </p:nvGrpSpPr>
        <p:grpSpPr>
          <a:xfrm>
            <a:off x="5386900" y="3758350"/>
            <a:ext cx="4953003" cy="731029"/>
            <a:chOff x="2800348" y="117220"/>
            <a:chExt cx="4953003" cy="731029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2D1CF33-9164-394D-B5A9-C33DB5DE95F3}"/>
                </a:ext>
              </a:extLst>
            </p:cNvPr>
            <p:cNvSpPr/>
            <p:nvPr/>
          </p:nvSpPr>
          <p:spPr>
            <a:xfrm>
              <a:off x="2800348" y="117220"/>
              <a:ext cx="4953003" cy="73102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7">
              <a:extLst>
                <a:ext uri="{FF2B5EF4-FFF2-40B4-BE49-F238E27FC236}">
                  <a16:creationId xmlns:a16="http://schemas.microsoft.com/office/drawing/2014/main" id="{6989B509-7F16-BD4D-8899-49F74D22E613}"/>
                </a:ext>
              </a:extLst>
            </p:cNvPr>
            <p:cNvSpPr txBox="1"/>
            <p:nvPr/>
          </p:nvSpPr>
          <p:spPr>
            <a:xfrm>
              <a:off x="2836034" y="152906"/>
              <a:ext cx="4881631" cy="659657"/>
            </a:xfrm>
            <a:prstGeom prst="rect">
              <a:avLst/>
            </a:prstGeom>
            <a:solidFill>
              <a:srgbClr val="6F1A4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Condition</a:t>
              </a:r>
            </a:p>
          </p:txBody>
        </p:sp>
      </p:grpSp>
      <p:cxnSp>
        <p:nvCxnSpPr>
          <p:cNvPr id="16" name="Shape 221">
            <a:extLst>
              <a:ext uri="{FF2B5EF4-FFF2-40B4-BE49-F238E27FC236}">
                <a16:creationId xmlns:a16="http://schemas.microsoft.com/office/drawing/2014/main" id="{B0AF17C1-D643-7845-A195-D8FA74E28142}"/>
              </a:ext>
            </a:extLst>
          </p:cNvPr>
          <p:cNvCxnSpPr/>
          <p:nvPr/>
        </p:nvCxnSpPr>
        <p:spPr>
          <a:xfrm rot="10800000">
            <a:off x="7863403" y="2565853"/>
            <a:ext cx="15071" cy="1273569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17" name="Shape 223">
            <a:extLst>
              <a:ext uri="{FF2B5EF4-FFF2-40B4-BE49-F238E27FC236}">
                <a16:creationId xmlns:a16="http://schemas.microsoft.com/office/drawing/2014/main" id="{5331FD69-13CB-1142-A998-195925BD84A0}"/>
              </a:ext>
            </a:extLst>
          </p:cNvPr>
          <p:cNvCxnSpPr>
            <a:cxnSpLocks/>
          </p:cNvCxnSpPr>
          <p:nvPr/>
        </p:nvCxnSpPr>
        <p:spPr>
          <a:xfrm flipH="1">
            <a:off x="10349322" y="4078211"/>
            <a:ext cx="1187327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18" name="Shape 224">
            <a:extLst>
              <a:ext uri="{FF2B5EF4-FFF2-40B4-BE49-F238E27FC236}">
                <a16:creationId xmlns:a16="http://schemas.microsoft.com/office/drawing/2014/main" id="{1BB2CE22-A5C1-3142-B201-507881CFD8AE}"/>
              </a:ext>
            </a:extLst>
          </p:cNvPr>
          <p:cNvCxnSpPr>
            <a:cxnSpLocks/>
          </p:cNvCxnSpPr>
          <p:nvPr/>
        </p:nvCxnSpPr>
        <p:spPr>
          <a:xfrm flipV="1">
            <a:off x="11515777" y="4078211"/>
            <a:ext cx="16716" cy="1297251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19" name="Shape 226">
            <a:extLst>
              <a:ext uri="{FF2B5EF4-FFF2-40B4-BE49-F238E27FC236}">
                <a16:creationId xmlns:a16="http://schemas.microsoft.com/office/drawing/2014/main" id="{06E6B33C-9C95-C64F-98F5-EE9DD98DACBE}"/>
              </a:ext>
            </a:extLst>
          </p:cNvPr>
          <p:cNvCxnSpPr>
            <a:cxnSpLocks/>
          </p:cNvCxnSpPr>
          <p:nvPr/>
        </p:nvCxnSpPr>
        <p:spPr>
          <a:xfrm flipV="1">
            <a:off x="7863401" y="4510136"/>
            <a:ext cx="0" cy="2692655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23" name="Shape 223">
            <a:extLst>
              <a:ext uri="{FF2B5EF4-FFF2-40B4-BE49-F238E27FC236}">
                <a16:creationId xmlns:a16="http://schemas.microsoft.com/office/drawing/2014/main" id="{6F068B51-6E50-C34E-8EB1-DAD1DC9D9C63}"/>
              </a:ext>
            </a:extLst>
          </p:cNvPr>
          <p:cNvCxnSpPr>
            <a:cxnSpLocks/>
          </p:cNvCxnSpPr>
          <p:nvPr/>
        </p:nvCxnSpPr>
        <p:spPr>
          <a:xfrm flipV="1">
            <a:off x="11532494" y="5973351"/>
            <a:ext cx="0" cy="871468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27" name="Shape 224">
            <a:extLst>
              <a:ext uri="{FF2B5EF4-FFF2-40B4-BE49-F238E27FC236}">
                <a16:creationId xmlns:a16="http://schemas.microsoft.com/office/drawing/2014/main" id="{2D984A9D-862F-3849-AD41-DA0A82E7BD71}"/>
              </a:ext>
            </a:extLst>
          </p:cNvPr>
          <p:cNvCxnSpPr>
            <a:cxnSpLocks/>
          </p:cNvCxnSpPr>
          <p:nvPr/>
        </p:nvCxnSpPr>
        <p:spPr>
          <a:xfrm>
            <a:off x="7855589" y="6844819"/>
            <a:ext cx="3676904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65285E3-26D7-9148-8F57-C0593FBE2F85}"/>
              </a:ext>
            </a:extLst>
          </p:cNvPr>
          <p:cNvGrpSpPr/>
          <p:nvPr/>
        </p:nvGrpSpPr>
        <p:grpSpPr>
          <a:xfrm>
            <a:off x="5386899" y="7226373"/>
            <a:ext cx="4953003" cy="731029"/>
            <a:chOff x="2800348" y="117220"/>
            <a:chExt cx="4953003" cy="731029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B2963C8F-F478-E44D-BB4D-E30AC2C52014}"/>
                </a:ext>
              </a:extLst>
            </p:cNvPr>
            <p:cNvSpPr/>
            <p:nvPr/>
          </p:nvSpPr>
          <p:spPr>
            <a:xfrm>
              <a:off x="2800348" y="117220"/>
              <a:ext cx="4953003" cy="73102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Rounded Rectangle 7">
              <a:extLst>
                <a:ext uri="{FF2B5EF4-FFF2-40B4-BE49-F238E27FC236}">
                  <a16:creationId xmlns:a16="http://schemas.microsoft.com/office/drawing/2014/main" id="{C1AC5407-9ECB-E642-A5B8-2C5BED8C8D59}"/>
                </a:ext>
              </a:extLst>
            </p:cNvPr>
            <p:cNvSpPr txBox="1"/>
            <p:nvPr/>
          </p:nvSpPr>
          <p:spPr>
            <a:xfrm>
              <a:off x="2836034" y="152906"/>
              <a:ext cx="4881631" cy="659657"/>
            </a:xfrm>
            <a:prstGeom prst="rect">
              <a:avLst/>
            </a:prstGeom>
            <a:solidFill>
              <a:srgbClr val="6F1A4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Outside IF Block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57E09B66-74A2-B342-A9F1-82E428A8CFAE}"/>
              </a:ext>
            </a:extLst>
          </p:cNvPr>
          <p:cNvSpPr txBox="1"/>
          <p:nvPr/>
        </p:nvSpPr>
        <p:spPr>
          <a:xfrm>
            <a:off x="559837" y="2565852"/>
            <a:ext cx="455334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•If the </a:t>
            </a:r>
            <a:r>
              <a:rPr lang="en-US" sz="2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Boolean Condition </a:t>
            </a:r>
            <a:r>
              <a:rPr lang="en-US" sz="2000" dirty="0"/>
              <a:t>is </a:t>
            </a:r>
            <a:r>
              <a:rPr lang="en-US" sz="2000" i="1" dirty="0"/>
              <a:t>true</a:t>
            </a:r>
            <a:r>
              <a:rPr lang="en-US" sz="2000" dirty="0"/>
              <a:t>; then all the indented statements get executed.</a:t>
            </a:r>
          </a:p>
          <a:p>
            <a:r>
              <a:rPr lang="en-US" sz="2000" dirty="0"/>
              <a:t>•</a:t>
            </a:r>
          </a:p>
          <a:p>
            <a:r>
              <a:rPr lang="en-US" sz="2000" dirty="0"/>
              <a:t>•If the </a:t>
            </a:r>
            <a:r>
              <a:rPr lang="en-US" sz="2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Boolean Condition </a:t>
            </a:r>
            <a:r>
              <a:rPr lang="en-US" sz="2000" dirty="0"/>
              <a:t>is </a:t>
            </a:r>
            <a:r>
              <a:rPr lang="en-US" sz="2000" i="1" dirty="0"/>
              <a:t>false</a:t>
            </a:r>
            <a:r>
              <a:rPr lang="en-US" sz="2000" dirty="0"/>
              <a:t>. Then all the indented statements will </a:t>
            </a:r>
            <a:r>
              <a:rPr lang="en-US" sz="2000" b="1" dirty="0"/>
              <a:t>not</a:t>
            </a:r>
            <a:r>
              <a:rPr lang="en-US" sz="2000" dirty="0"/>
              <a:t> execute.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073AFB1-37AD-574C-80ED-76CE2AB0F98B}"/>
              </a:ext>
            </a:extLst>
          </p:cNvPr>
          <p:cNvSpPr txBox="1"/>
          <p:nvPr/>
        </p:nvSpPr>
        <p:spPr>
          <a:xfrm>
            <a:off x="6857028" y="5292227"/>
            <a:ext cx="2541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False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87D9A8-885C-6449-9BC6-FDE1ED2D1558}"/>
              </a:ext>
            </a:extLst>
          </p:cNvPr>
          <p:cNvSpPr txBox="1"/>
          <p:nvPr/>
        </p:nvSpPr>
        <p:spPr>
          <a:xfrm>
            <a:off x="10613626" y="3601431"/>
            <a:ext cx="2541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171073959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28"/>
          <p:cNvSpPr/>
          <p:nvPr/>
        </p:nvSpPr>
        <p:spPr>
          <a:xfrm>
            <a:off x="6304159" y="3358247"/>
            <a:ext cx="3389421" cy="4720957"/>
          </a:xfrm>
          <a:prstGeom prst="roundRect">
            <a:avLst>
              <a:gd name="adj" fmla="val 5448"/>
            </a:avLst>
          </a:prstGeom>
          <a:solidFill>
            <a:schemeClr val="bg1"/>
          </a:solidFill>
          <a:ln>
            <a:solidFill>
              <a:srgbClr val="6F1A45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sym typeface="Cabin"/>
              </a:rPr>
              <a:t>IF Statement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68133" y="2048417"/>
            <a:ext cx="4761971" cy="3659683"/>
            <a:chOff x="660963" y="1345890"/>
            <a:chExt cx="6018880" cy="4625649"/>
          </a:xfrm>
        </p:grpSpPr>
        <p:sp>
          <p:nvSpPr>
            <p:cNvPr id="217" name="Shape 217"/>
            <p:cNvSpPr txBox="1"/>
            <p:nvPr/>
          </p:nvSpPr>
          <p:spPr>
            <a:xfrm>
              <a:off x="1244600" y="1345890"/>
              <a:ext cx="2743199" cy="5969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556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75"/>
                <a:buFont typeface="Cabin"/>
                <a:buNone/>
              </a:pPr>
              <a:r>
                <a:rPr lang="en-US" sz="2800" b="0" i="0" u="none" strike="noStrike" cap="none" dirty="0">
                  <a:solidFill>
                    <a:srgbClr val="FF0000"/>
                  </a:solidFill>
                  <a:latin typeface="Cabin"/>
                  <a:ea typeface="Cabin"/>
                  <a:cs typeface="Cabin"/>
                  <a:sym typeface="Cabin"/>
                </a:rPr>
                <a:t>price</a:t>
              </a:r>
              <a:r>
                <a:rPr lang="en-US" sz="2800" b="0" i="0" u="none" strike="noStrike" cap="none" dirty="0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rPr>
                <a:t> = 10</a:t>
              </a:r>
            </a:p>
          </p:txBody>
        </p:sp>
        <p:cxnSp>
          <p:nvCxnSpPr>
            <p:cNvPr id="218" name="Shape 218"/>
            <p:cNvCxnSpPr>
              <a:cxnSpLocks/>
            </p:cNvCxnSpPr>
            <p:nvPr/>
          </p:nvCxnSpPr>
          <p:spPr>
            <a:xfrm flipV="1">
              <a:off x="2597149" y="1928502"/>
              <a:ext cx="1" cy="1072945"/>
            </a:xfrm>
            <a:prstGeom prst="straightConnector1">
              <a:avLst/>
            </a:prstGeom>
            <a:noFill/>
            <a:ln w="762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220" name="Shape 220"/>
            <p:cNvSpPr/>
            <p:nvPr/>
          </p:nvSpPr>
          <p:spPr>
            <a:xfrm>
              <a:off x="660963" y="2488889"/>
              <a:ext cx="3791314" cy="1270000"/>
            </a:xfrm>
            <a:prstGeom prst="diamond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4127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50"/>
                <a:buFont typeface="Cabin"/>
                <a:buNone/>
              </a:pPr>
              <a:r>
                <a:rPr lang="en-US" sz="2000" b="1" i="1" dirty="0">
                  <a:solidFill>
                    <a:srgbClr val="0A813B"/>
                  </a:solidFill>
                  <a:latin typeface="Cabin"/>
                  <a:ea typeface="Cabin"/>
                  <a:cs typeface="Cabin"/>
                  <a:sym typeface="Cabin"/>
                </a:rPr>
                <a:t>if</a:t>
              </a:r>
              <a:r>
                <a:rPr lang="en-US" sz="2000" dirty="0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rPr>
                <a:t> (</a:t>
              </a:r>
              <a:r>
                <a:rPr lang="en-US" sz="2000" i="1" dirty="0">
                  <a:solidFill>
                    <a:srgbClr val="7030A0"/>
                  </a:solidFill>
                  <a:latin typeface="Cabin"/>
                  <a:ea typeface="Cabin"/>
                  <a:cs typeface="Cabin"/>
                  <a:sym typeface="Cabin"/>
                </a:rPr>
                <a:t>price &lt; 5</a:t>
              </a:r>
              <a:r>
                <a:rPr lang="en-US" sz="2000" dirty="0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rPr>
                <a:t>):</a:t>
              </a:r>
              <a:endParaRPr lang="en-US" sz="2000" b="0" i="0" u="none" strike="noStrike" cap="none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cxnSp>
          <p:nvCxnSpPr>
            <p:cNvPr id="221" name="Shape 221"/>
            <p:cNvCxnSpPr/>
            <p:nvPr/>
          </p:nvCxnSpPr>
          <p:spPr>
            <a:xfrm rot="10800000">
              <a:off x="2597150" y="3706502"/>
              <a:ext cx="19049" cy="1609725"/>
            </a:xfrm>
            <a:prstGeom prst="straightConnector1">
              <a:avLst/>
            </a:prstGeom>
            <a:noFill/>
            <a:ln w="762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222" name="Shape 222"/>
            <p:cNvSpPr txBox="1"/>
            <p:nvPr/>
          </p:nvSpPr>
          <p:spPr>
            <a:xfrm>
              <a:off x="3327400" y="3720790"/>
              <a:ext cx="3352443" cy="7492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556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75"/>
                <a:buFont typeface="Cabin"/>
                <a:buNone/>
              </a:pPr>
              <a:r>
                <a:rPr lang="en-US" sz="2800" b="0" i="1" u="none" strike="noStrike" cap="none" dirty="0">
                  <a:solidFill>
                    <a:srgbClr val="0A813B"/>
                  </a:solidFill>
                  <a:latin typeface="Cabin"/>
                  <a:ea typeface="Cabin"/>
                  <a:cs typeface="Cabin"/>
                  <a:sym typeface="Cabin"/>
                </a:rPr>
                <a:t>print</a:t>
              </a:r>
              <a:r>
                <a:rPr lang="en-US" sz="2800" b="0" i="0" u="none" strike="noStrike" cap="none" dirty="0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rPr>
                <a:t>(‘Buy‘)</a:t>
              </a:r>
            </a:p>
          </p:txBody>
        </p:sp>
        <p:cxnSp>
          <p:nvCxnSpPr>
            <p:cNvPr id="223" name="Shape 223"/>
            <p:cNvCxnSpPr>
              <a:cxnSpLocks/>
            </p:cNvCxnSpPr>
            <p:nvPr/>
          </p:nvCxnSpPr>
          <p:spPr>
            <a:xfrm flipH="1" flipV="1">
              <a:off x="3568575" y="3117540"/>
              <a:ext cx="1247900" cy="15874"/>
            </a:xfrm>
            <a:prstGeom prst="straightConnector1">
              <a:avLst/>
            </a:prstGeom>
            <a:noFill/>
            <a:ln w="762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</p:cxnSp>
        <p:cxnSp>
          <p:nvCxnSpPr>
            <p:cNvPr id="224" name="Shape 224"/>
            <p:cNvCxnSpPr/>
            <p:nvPr/>
          </p:nvCxnSpPr>
          <p:spPr>
            <a:xfrm rot="10800000" flipH="1">
              <a:off x="4783137" y="3117540"/>
              <a:ext cx="15875" cy="644524"/>
            </a:xfrm>
            <a:prstGeom prst="straightConnector1">
              <a:avLst/>
            </a:prstGeom>
            <a:noFill/>
            <a:ln w="762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225" name="Shape 225"/>
            <p:cNvCxnSpPr/>
            <p:nvPr/>
          </p:nvCxnSpPr>
          <p:spPr>
            <a:xfrm flipH="1">
              <a:off x="4783137" y="4455802"/>
              <a:ext cx="15875" cy="314324"/>
            </a:xfrm>
            <a:prstGeom prst="straightConnector1">
              <a:avLst/>
            </a:prstGeom>
            <a:noFill/>
            <a:ln w="762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</p:cxnSp>
        <p:cxnSp>
          <p:nvCxnSpPr>
            <p:cNvPr id="226" name="Shape 226"/>
            <p:cNvCxnSpPr/>
            <p:nvPr/>
          </p:nvCxnSpPr>
          <p:spPr>
            <a:xfrm>
              <a:off x="2649536" y="4787590"/>
              <a:ext cx="2149474" cy="0"/>
            </a:xfrm>
            <a:prstGeom prst="straightConnector1">
              <a:avLst/>
            </a:prstGeom>
            <a:noFill/>
            <a:ln w="762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235" name="Shape 235"/>
            <p:cNvSpPr txBox="1"/>
            <p:nvPr/>
          </p:nvSpPr>
          <p:spPr>
            <a:xfrm>
              <a:off x="1295399" y="5374638"/>
              <a:ext cx="2743199" cy="59690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556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75"/>
                <a:buFont typeface="Cabin"/>
                <a:buNone/>
              </a:pPr>
              <a:r>
                <a:rPr lang="en-US" sz="2800" b="0" i="1" u="none" strike="noStrike" cap="none" dirty="0">
                  <a:solidFill>
                    <a:srgbClr val="0A813B"/>
                  </a:solidFill>
                  <a:latin typeface="Cabin"/>
                  <a:ea typeface="Cabin"/>
                  <a:cs typeface="Cabin"/>
                  <a:sym typeface="Cabin"/>
                </a:rPr>
                <a:t>print</a:t>
              </a:r>
              <a:r>
                <a:rPr lang="en-US" sz="2800" b="0" i="0" u="none" strike="noStrike" cap="none" dirty="0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rPr>
                <a:t>('Finish‘)</a:t>
              </a:r>
            </a:p>
          </p:txBody>
        </p:sp>
        <p:sp>
          <p:nvSpPr>
            <p:cNvPr id="236" name="Shape 236"/>
            <p:cNvSpPr txBox="1"/>
            <p:nvPr/>
          </p:nvSpPr>
          <p:spPr>
            <a:xfrm>
              <a:off x="4414837" y="2476190"/>
              <a:ext cx="955676" cy="6222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715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abin"/>
                <a:buNone/>
              </a:pPr>
              <a:r>
                <a:rPr lang="en-US" sz="2800" b="0" i="0" u="none" strike="noStrike" cap="none" dirty="0">
                  <a:solidFill>
                    <a:schemeClr val="accent2"/>
                  </a:solidFill>
                  <a:latin typeface="Cabin"/>
                  <a:ea typeface="Cabin"/>
                  <a:cs typeface="Cabin"/>
                  <a:sym typeface="Cabin"/>
                </a:rPr>
                <a:t>Yes</a:t>
              </a:r>
            </a:p>
          </p:txBody>
        </p:sp>
        <p:sp>
          <p:nvSpPr>
            <p:cNvPr id="238" name="Shape 238"/>
            <p:cNvSpPr txBox="1"/>
            <p:nvPr/>
          </p:nvSpPr>
          <p:spPr>
            <a:xfrm>
              <a:off x="1795562" y="3808940"/>
              <a:ext cx="725399" cy="622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715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abin"/>
                <a:buNone/>
              </a:pPr>
              <a:r>
                <a:rPr lang="en-US" sz="2800" b="0" i="0" u="none" strike="noStrike" cap="none" dirty="0">
                  <a:solidFill>
                    <a:srgbClr val="FF0000"/>
                  </a:solidFill>
                  <a:latin typeface="Cabin"/>
                  <a:ea typeface="Cabin"/>
                  <a:cs typeface="Cabin"/>
                  <a:sym typeface="Cabin"/>
                </a:rPr>
                <a:t>No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5BA6EC5-0ACB-C847-9353-5D9306E3811F}"/>
              </a:ext>
            </a:extLst>
          </p:cNvPr>
          <p:cNvGrpSpPr/>
          <p:nvPr/>
        </p:nvGrpSpPr>
        <p:grpSpPr>
          <a:xfrm>
            <a:off x="10116238" y="2385941"/>
            <a:ext cx="4567854" cy="574458"/>
            <a:chOff x="3927020" y="1266398"/>
            <a:chExt cx="2699659" cy="574458"/>
          </a:xfrm>
          <a:solidFill>
            <a:srgbClr val="6F1A45"/>
          </a:solidFill>
        </p:grpSpPr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EAA85055-AAF5-3F45-9FCB-FBBFFEFA401B}"/>
                </a:ext>
              </a:extLst>
            </p:cNvPr>
            <p:cNvSpPr/>
            <p:nvPr/>
          </p:nvSpPr>
          <p:spPr>
            <a:xfrm>
              <a:off x="3927020" y="1266398"/>
              <a:ext cx="2699659" cy="574458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Rounded Rectangle 4">
              <a:extLst>
                <a:ext uri="{FF2B5EF4-FFF2-40B4-BE49-F238E27FC236}">
                  <a16:creationId xmlns:a16="http://schemas.microsoft.com/office/drawing/2014/main" id="{5535DA15-F3C3-0643-800F-AADC87877945}"/>
                </a:ext>
              </a:extLst>
            </p:cNvPr>
            <p:cNvSpPr txBox="1"/>
            <p:nvPr/>
          </p:nvSpPr>
          <p:spPr>
            <a:xfrm>
              <a:off x="3955063" y="1294441"/>
              <a:ext cx="2643573" cy="518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0" tIns="88900" rIns="88900" bIns="88900" numCol="1" spcCol="1270" anchor="ctr" anchorCtr="0">
              <a:noAutofit/>
            </a:bodyPr>
            <a:lstStyle/>
            <a:p>
              <a:pPr marL="0" lvl="0" indent="0" algn="ctr" defTabSz="1555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If it’s less than 5$</a:t>
              </a:r>
            </a:p>
          </p:txBody>
        </p:sp>
      </p:grpSp>
      <p:sp>
        <p:nvSpPr>
          <p:cNvPr id="33" name="Straight Connector 5">
            <a:extLst>
              <a:ext uri="{FF2B5EF4-FFF2-40B4-BE49-F238E27FC236}">
                <a16:creationId xmlns:a16="http://schemas.microsoft.com/office/drawing/2014/main" id="{AAB9F0E7-79AF-E54A-8A97-CF5E22E992E1}"/>
              </a:ext>
            </a:extLst>
          </p:cNvPr>
          <p:cNvSpPr/>
          <p:nvPr/>
        </p:nvSpPr>
        <p:spPr>
          <a:xfrm rot="16200000">
            <a:off x="12107277" y="2160937"/>
            <a:ext cx="418148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418148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E2F9520-012B-1F4F-9EB0-29D92DD55B36}"/>
              </a:ext>
            </a:extLst>
          </p:cNvPr>
          <p:cNvGrpSpPr/>
          <p:nvPr/>
        </p:nvGrpSpPr>
        <p:grpSpPr>
          <a:xfrm>
            <a:off x="9839850" y="1220833"/>
            <a:ext cx="4953003" cy="731029"/>
            <a:chOff x="2800348" y="117220"/>
            <a:chExt cx="4953003" cy="731029"/>
          </a:xfrm>
        </p:grpSpPr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6FE50B3A-0EB7-2F47-83B3-7EC9ABDA517E}"/>
                </a:ext>
              </a:extLst>
            </p:cNvPr>
            <p:cNvSpPr/>
            <p:nvPr/>
          </p:nvSpPr>
          <p:spPr>
            <a:xfrm>
              <a:off x="2800348" y="117220"/>
              <a:ext cx="4953003" cy="73102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Rounded Rectangle 7">
              <a:extLst>
                <a:ext uri="{FF2B5EF4-FFF2-40B4-BE49-F238E27FC236}">
                  <a16:creationId xmlns:a16="http://schemas.microsoft.com/office/drawing/2014/main" id="{E462EF2A-AD87-8447-9CB3-D9971CF1FFFD}"/>
                </a:ext>
              </a:extLst>
            </p:cNvPr>
            <p:cNvSpPr txBox="1"/>
            <p:nvPr/>
          </p:nvSpPr>
          <p:spPr>
            <a:xfrm>
              <a:off x="2836034" y="152906"/>
              <a:ext cx="4881631" cy="659657"/>
            </a:xfrm>
            <a:prstGeom prst="rect">
              <a:avLst/>
            </a:prstGeom>
            <a:solidFill>
              <a:srgbClr val="6F1A4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Ice-Cream price is 10$</a:t>
              </a:r>
            </a:p>
          </p:txBody>
        </p:sp>
      </p:grpSp>
      <p:sp>
        <p:nvSpPr>
          <p:cNvPr id="37" name="Straight Connector 8">
            <a:extLst>
              <a:ext uri="{FF2B5EF4-FFF2-40B4-BE49-F238E27FC236}">
                <a16:creationId xmlns:a16="http://schemas.microsoft.com/office/drawing/2014/main" id="{23BB46EA-8993-684B-BC8F-DE6DFF803E13}"/>
              </a:ext>
            </a:extLst>
          </p:cNvPr>
          <p:cNvSpPr/>
          <p:nvPr/>
        </p:nvSpPr>
        <p:spPr>
          <a:xfrm rot="1530080">
            <a:off x="12848276" y="3254818"/>
            <a:ext cx="1441697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41697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EEB5F8E-1F1C-1A47-A4BE-80F5A09FF67B}"/>
              </a:ext>
            </a:extLst>
          </p:cNvPr>
          <p:cNvGrpSpPr/>
          <p:nvPr/>
        </p:nvGrpSpPr>
        <p:grpSpPr>
          <a:xfrm>
            <a:off x="13235751" y="3565167"/>
            <a:ext cx="2652116" cy="326331"/>
            <a:chOff x="6196249" y="2461554"/>
            <a:chExt cx="2652116" cy="326331"/>
          </a:xfrm>
          <a:solidFill>
            <a:srgbClr val="6F1A45"/>
          </a:solidFill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54AFAFE9-388D-C443-BEBF-A7A29DC42D95}"/>
                </a:ext>
              </a:extLst>
            </p:cNvPr>
            <p:cNvSpPr/>
            <p:nvPr/>
          </p:nvSpPr>
          <p:spPr>
            <a:xfrm>
              <a:off x="6196249" y="2461554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Rounded Rectangle 10">
              <a:extLst>
                <a:ext uri="{FF2B5EF4-FFF2-40B4-BE49-F238E27FC236}">
                  <a16:creationId xmlns:a16="http://schemas.microsoft.com/office/drawing/2014/main" id="{36C655B3-E336-AF4C-A175-D7D7FDCAF704}"/>
                </a:ext>
              </a:extLst>
            </p:cNvPr>
            <p:cNvSpPr txBox="1"/>
            <p:nvPr/>
          </p:nvSpPr>
          <p:spPr>
            <a:xfrm>
              <a:off x="6212179" y="2477484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Print Buy</a:t>
              </a:r>
            </a:p>
          </p:txBody>
        </p:sp>
      </p:grpSp>
      <p:sp>
        <p:nvSpPr>
          <p:cNvPr id="41" name="Shape 216">
            <a:extLst>
              <a:ext uri="{FF2B5EF4-FFF2-40B4-BE49-F238E27FC236}">
                <a16:creationId xmlns:a16="http://schemas.microsoft.com/office/drawing/2014/main" id="{8AC1BDFE-BB22-D14C-B5C9-345B58EACE33}"/>
              </a:ext>
            </a:extLst>
          </p:cNvPr>
          <p:cNvSpPr txBox="1"/>
          <p:nvPr/>
        </p:nvSpPr>
        <p:spPr>
          <a:xfrm>
            <a:off x="6919230" y="3264211"/>
            <a:ext cx="2993860" cy="438338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-57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Cabin"/>
              <a:buNone/>
            </a:pPr>
            <a:r>
              <a:rPr lang="en-US" sz="2800" b="1" i="0" u="sng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Program:</a:t>
            </a:r>
          </a:p>
          <a:p>
            <a:pPr marL="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 charset="0"/>
              <a:ea typeface="Calibri" charset="0"/>
              <a:cs typeface="Calibri" charset="0"/>
              <a:sym typeface="Cabin"/>
            </a:endParaRPr>
          </a:p>
          <a:p>
            <a:pPr marL="0" marR="0" lvl="0" indent="-57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900"/>
              <a:buFont typeface="Cabin"/>
              <a:buNone/>
            </a:pPr>
            <a:r>
              <a:rPr lang="en-US" sz="2800" b="0" i="0" u="none" strike="noStrike" cap="none" dirty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price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 = </a:t>
            </a:r>
            <a:r>
              <a:rPr lang="en-US" sz="2800" b="0" i="0" u="none" strike="noStrike" cap="none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10</a:t>
            </a:r>
          </a:p>
          <a:p>
            <a:pPr marL="0" marR="0" lvl="0" indent="-57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900"/>
              <a:buFont typeface="Cabin"/>
              <a:buNone/>
            </a:pPr>
            <a:r>
              <a:rPr lang="en-US" sz="2800" i="1" u="none" strike="noStrike" cap="none" dirty="0">
                <a:solidFill>
                  <a:srgbClr val="0A813B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if</a:t>
            </a:r>
            <a:r>
              <a:rPr lang="en-US" sz="2800" i="0" u="none" strike="noStrike" cap="none" dirty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 </a:t>
            </a:r>
            <a:r>
              <a:rPr lang="en-US" sz="280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(</a:t>
            </a:r>
            <a:r>
              <a:rPr lang="en-US" sz="2800" i="0" u="none" strike="noStrike" cap="none" dirty="0">
                <a:solidFill>
                  <a:srgbClr val="7030A0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price &lt; 5</a:t>
            </a:r>
            <a:r>
              <a:rPr lang="en-US" sz="280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): </a:t>
            </a:r>
          </a:p>
          <a:p>
            <a:pPr marL="0" marR="0" lvl="0" indent="-57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900"/>
              <a:buFont typeface="Cabin"/>
              <a:buNone/>
            </a:pPr>
            <a:r>
              <a:rPr lang="en-US" sz="280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   </a:t>
            </a:r>
            <a:r>
              <a:rPr lang="en-US" sz="2800" i="1" u="none" strike="noStrike" cap="none" dirty="0">
                <a:solidFill>
                  <a:srgbClr val="0A813B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print</a:t>
            </a:r>
            <a:r>
              <a:rPr lang="en-US" sz="280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(‘Buy’)</a:t>
            </a:r>
            <a:endParaRPr lang="en-US" sz="2800" dirty="0">
              <a:solidFill>
                <a:schemeClr val="dk1"/>
              </a:solidFill>
              <a:latin typeface="Calibri" charset="0"/>
              <a:ea typeface="Calibri" charset="0"/>
              <a:cs typeface="Calibri" charset="0"/>
              <a:sym typeface="Cabin"/>
            </a:endParaRPr>
          </a:p>
          <a:p>
            <a:pPr marL="0" marR="0" lvl="0" indent="-57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900"/>
              <a:buFont typeface="Cabin"/>
              <a:buNone/>
            </a:pPr>
            <a:endParaRPr sz="2800" i="0" u="none" strike="noStrike" cap="none" dirty="0">
              <a:solidFill>
                <a:schemeClr val="dk1"/>
              </a:solidFill>
              <a:latin typeface="Calibri" charset="0"/>
              <a:ea typeface="Calibri" charset="0"/>
              <a:cs typeface="Calibri" charset="0"/>
              <a:sym typeface="Cabin"/>
            </a:endParaRPr>
          </a:p>
          <a:p>
            <a:pPr marL="0" marR="0" lvl="0" indent="-57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900"/>
              <a:buFont typeface="Cabin"/>
              <a:buNone/>
            </a:pPr>
            <a:r>
              <a:rPr lang="en-US" sz="2800" i="1" u="none" strike="noStrike" cap="none" dirty="0">
                <a:solidFill>
                  <a:srgbClr val="0A813B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print</a:t>
            </a:r>
            <a:r>
              <a:rPr lang="en-US" sz="280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('Finish‘)</a:t>
            </a:r>
          </a:p>
        </p:txBody>
      </p:sp>
    </p:spTree>
    <p:extLst>
      <p:ext uri="{BB962C8B-B14F-4D97-AF65-F5344CB8AC3E}">
        <p14:creationId xmlns:p14="http://schemas.microsoft.com/office/powerpoint/2010/main" val="99463983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0983950" y="3592263"/>
            <a:ext cx="4154449" cy="3558208"/>
          </a:xfrm>
          <a:prstGeom prst="roundRect">
            <a:avLst>
              <a:gd name="adj" fmla="val 5448"/>
            </a:avLst>
          </a:prstGeom>
          <a:solidFill>
            <a:schemeClr val="bg1"/>
          </a:solidFill>
          <a:ln>
            <a:solidFill>
              <a:srgbClr val="6F1A45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  <p:sp>
        <p:nvSpPr>
          <p:cNvPr id="252" name="Shape 25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sym typeface="Cabin"/>
              </a:rPr>
              <a:t>The IF Statement</a:t>
            </a:r>
          </a:p>
        </p:txBody>
      </p:sp>
      <p:sp>
        <p:nvSpPr>
          <p:cNvPr id="253" name="Shape 253"/>
          <p:cNvSpPr txBox="1"/>
          <p:nvPr/>
        </p:nvSpPr>
        <p:spPr>
          <a:xfrm>
            <a:off x="1293541" y="2486723"/>
            <a:ext cx="8396040" cy="4622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 = 5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 x == 5: 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print('Equal to 5‘)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 x &gt; 4: 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print('Greater than 4‘)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 x &gt;= 5: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print('Greater than or equal to 5‘)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 x &lt; 6: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750"/>
              <a:buFont typeface="Cabin"/>
              <a:buNone/>
            </a:pP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print('Less than 6‘)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 x &lt;= 5: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print('Less than or equal to 5‘)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 x != 6: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print('Not equal to 6‘)</a:t>
            </a:r>
          </a:p>
        </p:txBody>
      </p:sp>
      <p:cxnSp>
        <p:nvCxnSpPr>
          <p:cNvPr id="9" name="Shape 255">
            <a:extLst>
              <a:ext uri="{FF2B5EF4-FFF2-40B4-BE49-F238E27FC236}">
                <a16:creationId xmlns:a16="http://schemas.microsoft.com/office/drawing/2014/main" id="{067137D7-7B94-AE48-A123-2708B2F69D9A}"/>
              </a:ext>
            </a:extLst>
          </p:cNvPr>
          <p:cNvCxnSpPr/>
          <p:nvPr/>
        </p:nvCxnSpPr>
        <p:spPr>
          <a:xfrm flipH="1" flipV="1">
            <a:off x="8693557" y="5513333"/>
            <a:ext cx="2542293" cy="184940"/>
          </a:xfrm>
          <a:prstGeom prst="straightConnector1">
            <a:avLst/>
          </a:prstGeom>
          <a:noFill/>
          <a:ln w="76200" cap="rnd" cmpd="sng">
            <a:solidFill>
              <a:srgbClr val="6F1A45"/>
            </a:solidFill>
            <a:prstDash val="solid"/>
            <a:miter lim="8000"/>
            <a:headEnd type="stealth" w="med" len="med"/>
            <a:tailEnd type="none" w="med" len="med"/>
          </a:ln>
        </p:spPr>
      </p:cxnSp>
      <p:sp>
        <p:nvSpPr>
          <p:cNvPr id="10" name="Shape 254">
            <a:extLst>
              <a:ext uri="{FF2B5EF4-FFF2-40B4-BE49-F238E27FC236}">
                <a16:creationId xmlns:a16="http://schemas.microsoft.com/office/drawing/2014/main" id="{EBAA5485-3E61-894A-B62E-1A94F45201F7}"/>
              </a:ext>
            </a:extLst>
          </p:cNvPr>
          <p:cNvSpPr txBox="1"/>
          <p:nvPr/>
        </p:nvSpPr>
        <p:spPr>
          <a:xfrm>
            <a:off x="11502152" y="3774549"/>
            <a:ext cx="4753847" cy="319363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-57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90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Equal to 5</a:t>
            </a:r>
          </a:p>
          <a:p>
            <a:pPr marL="0" marR="0" lvl="0" indent="-57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90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Greater than 4</a:t>
            </a:r>
          </a:p>
          <a:p>
            <a:pPr marL="0" marR="0" lvl="0" indent="-57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90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Greater than or equal to 5</a:t>
            </a:r>
          </a:p>
          <a:p>
            <a:pPr marL="0" marR="0" lvl="0" indent="-57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90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Less than 6</a:t>
            </a:r>
          </a:p>
          <a:p>
            <a:pPr marL="0" marR="0" lvl="0" indent="-57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90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Less than or equal to 5</a:t>
            </a:r>
          </a:p>
          <a:p>
            <a:pPr marL="0" marR="0" lvl="0" indent="-57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90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rPr>
              <a:t>Not equal to 6</a:t>
            </a:r>
          </a:p>
        </p:txBody>
      </p:sp>
    </p:spTree>
    <p:extLst>
      <p:ext uri="{BB962C8B-B14F-4D97-AF65-F5344CB8AC3E}">
        <p14:creationId xmlns:p14="http://schemas.microsoft.com/office/powerpoint/2010/main" val="17269569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75F1A-8D02-764A-910A-CA57ACC8A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Else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B1BFC4-16F8-484D-A662-9398B93DAB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•The </a:t>
            </a:r>
            <a:r>
              <a:rPr lang="en-US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Else</a:t>
            </a:r>
            <a:r>
              <a:rPr lang="en-US" dirty="0"/>
              <a:t> Statement is used when we want to execute a particular code when our </a:t>
            </a:r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Boolean Condition </a:t>
            </a:r>
            <a:r>
              <a:rPr lang="en-US" b="1" dirty="0"/>
              <a:t>does not </a:t>
            </a:r>
            <a:r>
              <a:rPr lang="en-US" dirty="0"/>
              <a:t>match our condition.</a:t>
            </a:r>
          </a:p>
          <a:p>
            <a:r>
              <a:rPr lang="en-US" dirty="0"/>
              <a:t>•</a:t>
            </a:r>
          </a:p>
          <a:p>
            <a:r>
              <a:rPr lang="en-US" dirty="0"/>
              <a:t>•Unlike the </a:t>
            </a:r>
            <a:r>
              <a:rPr lang="en-US" i="1" dirty="0">
                <a:solidFill>
                  <a:srgbClr val="00B050"/>
                </a:solidFill>
              </a:rPr>
              <a:t>If</a:t>
            </a:r>
            <a:r>
              <a:rPr lang="en-US" dirty="0"/>
              <a:t> Statement, which executes code if the </a:t>
            </a:r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Boolean Condition </a:t>
            </a:r>
            <a:r>
              <a:rPr lang="en-US" dirty="0"/>
              <a:t>returns as </a:t>
            </a:r>
            <a:r>
              <a:rPr lang="en-US" b="1" dirty="0"/>
              <a:t>true</a:t>
            </a:r>
            <a:r>
              <a:rPr lang="en-US" dirty="0"/>
              <a:t>,</a:t>
            </a:r>
          </a:p>
          <a:p>
            <a:r>
              <a:rPr lang="en-US" dirty="0"/>
              <a:t>      the </a:t>
            </a:r>
            <a:r>
              <a:rPr lang="en-US" i="1" dirty="0"/>
              <a:t>Else</a:t>
            </a:r>
            <a:r>
              <a:rPr lang="en-US" dirty="0"/>
              <a:t> Statement can react to a false </a:t>
            </a:r>
            <a:r>
              <a:rPr lang="en-US" i="1" dirty="0"/>
              <a:t>Boolean Condition.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100412568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2B897-7078-9E4F-8514-F86D28C3A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Else Statement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2E2EB9E-ACE2-5845-9E8D-115467FF06A0}"/>
              </a:ext>
            </a:extLst>
          </p:cNvPr>
          <p:cNvGrpSpPr/>
          <p:nvPr/>
        </p:nvGrpSpPr>
        <p:grpSpPr>
          <a:xfrm>
            <a:off x="6778170" y="3676261"/>
            <a:ext cx="2699659" cy="574458"/>
            <a:chOff x="3927020" y="1266398"/>
            <a:chExt cx="2699659" cy="574458"/>
          </a:xfrm>
          <a:solidFill>
            <a:srgbClr val="6F1A45"/>
          </a:solidFill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00E359A1-7E0F-3545-809C-CFDBCEC80785}"/>
                </a:ext>
              </a:extLst>
            </p:cNvPr>
            <p:cNvSpPr/>
            <p:nvPr/>
          </p:nvSpPr>
          <p:spPr>
            <a:xfrm>
              <a:off x="3927020" y="1266398"/>
              <a:ext cx="2699659" cy="574458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ounded Rectangle 4">
              <a:extLst>
                <a:ext uri="{FF2B5EF4-FFF2-40B4-BE49-F238E27FC236}">
                  <a16:creationId xmlns:a16="http://schemas.microsoft.com/office/drawing/2014/main" id="{61D931F3-DBC2-0145-A769-5DAB22361AF0}"/>
                </a:ext>
              </a:extLst>
            </p:cNvPr>
            <p:cNvSpPr txBox="1"/>
            <p:nvPr/>
          </p:nvSpPr>
          <p:spPr>
            <a:xfrm>
              <a:off x="3955063" y="1294441"/>
              <a:ext cx="2643573" cy="518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0" tIns="88900" rIns="88900" bIns="88900" numCol="1" spcCol="1270" anchor="ctr" anchorCtr="0">
              <a:noAutofit/>
            </a:bodyPr>
            <a:lstStyle/>
            <a:p>
              <a:pPr marL="0" lvl="0" indent="0" algn="ctr" defTabSz="1555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Is it chocolate?</a:t>
              </a:r>
            </a:p>
          </p:txBody>
        </p:sp>
      </p:grpSp>
      <p:sp>
        <p:nvSpPr>
          <p:cNvPr id="7" name="Straight Connector 5">
            <a:extLst>
              <a:ext uri="{FF2B5EF4-FFF2-40B4-BE49-F238E27FC236}">
                <a16:creationId xmlns:a16="http://schemas.microsoft.com/office/drawing/2014/main" id="{B1BBB710-E819-444E-B80F-82749C2CA927}"/>
              </a:ext>
            </a:extLst>
          </p:cNvPr>
          <p:cNvSpPr/>
          <p:nvPr/>
        </p:nvSpPr>
        <p:spPr>
          <a:xfrm rot="16200000">
            <a:off x="7918925" y="3467187"/>
            <a:ext cx="418148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418148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4199E9-1F54-5244-9CBD-FA0D65FBF8B3}"/>
              </a:ext>
            </a:extLst>
          </p:cNvPr>
          <p:cNvGrpSpPr/>
          <p:nvPr/>
        </p:nvGrpSpPr>
        <p:grpSpPr>
          <a:xfrm>
            <a:off x="5651498" y="2527083"/>
            <a:ext cx="4953003" cy="731029"/>
            <a:chOff x="2800348" y="117220"/>
            <a:chExt cx="4953003" cy="731029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8B0F555-0B52-794C-9AC9-44E514F199EE}"/>
                </a:ext>
              </a:extLst>
            </p:cNvPr>
            <p:cNvSpPr/>
            <p:nvPr/>
          </p:nvSpPr>
          <p:spPr>
            <a:xfrm>
              <a:off x="2800348" y="117220"/>
              <a:ext cx="4953003" cy="73102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7">
              <a:extLst>
                <a:ext uri="{FF2B5EF4-FFF2-40B4-BE49-F238E27FC236}">
                  <a16:creationId xmlns:a16="http://schemas.microsoft.com/office/drawing/2014/main" id="{8FADCAB4-4C1D-594E-B4AC-53299746EE9A}"/>
                </a:ext>
              </a:extLst>
            </p:cNvPr>
            <p:cNvSpPr txBox="1"/>
            <p:nvPr/>
          </p:nvSpPr>
          <p:spPr>
            <a:xfrm>
              <a:off x="2836034" y="152906"/>
              <a:ext cx="4881631" cy="659657"/>
            </a:xfrm>
            <a:prstGeom prst="rect">
              <a:avLst/>
            </a:prstGeom>
            <a:solidFill>
              <a:srgbClr val="6F1A4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Flavor</a:t>
              </a:r>
            </a:p>
          </p:txBody>
        </p:sp>
      </p:grpSp>
      <p:sp>
        <p:nvSpPr>
          <p:cNvPr id="11" name="Straight Connector 8">
            <a:extLst>
              <a:ext uri="{FF2B5EF4-FFF2-40B4-BE49-F238E27FC236}">
                <a16:creationId xmlns:a16="http://schemas.microsoft.com/office/drawing/2014/main" id="{AC1AB34C-F498-964B-907D-EF532974AFD9}"/>
              </a:ext>
            </a:extLst>
          </p:cNvPr>
          <p:cNvSpPr/>
          <p:nvPr/>
        </p:nvSpPr>
        <p:spPr>
          <a:xfrm rot="1530080">
            <a:off x="8659924" y="4561068"/>
            <a:ext cx="1441697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41697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61DB06B-BEA6-A34A-BEB0-D5FE49C28599}"/>
              </a:ext>
            </a:extLst>
          </p:cNvPr>
          <p:cNvGrpSpPr/>
          <p:nvPr/>
        </p:nvGrpSpPr>
        <p:grpSpPr>
          <a:xfrm>
            <a:off x="9047399" y="4871417"/>
            <a:ext cx="2652116" cy="326331"/>
            <a:chOff x="6196249" y="2461554"/>
            <a:chExt cx="2652116" cy="326331"/>
          </a:xfrm>
          <a:solidFill>
            <a:srgbClr val="6F1A45"/>
          </a:solidFill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8649443-C7C4-AD45-803F-CF94217A9589}"/>
                </a:ext>
              </a:extLst>
            </p:cNvPr>
            <p:cNvSpPr/>
            <p:nvPr/>
          </p:nvSpPr>
          <p:spPr>
            <a:xfrm>
              <a:off x="6196249" y="2461554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10">
              <a:extLst>
                <a:ext uri="{FF2B5EF4-FFF2-40B4-BE49-F238E27FC236}">
                  <a16:creationId xmlns:a16="http://schemas.microsoft.com/office/drawing/2014/main" id="{0266A9B2-9865-D24F-9323-D5A892FD0C1E}"/>
                </a:ext>
              </a:extLst>
            </p:cNvPr>
            <p:cNvSpPr txBox="1"/>
            <p:nvPr/>
          </p:nvSpPr>
          <p:spPr>
            <a:xfrm>
              <a:off x="6212179" y="2477484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True</a:t>
              </a:r>
            </a:p>
          </p:txBody>
        </p:sp>
      </p:grpSp>
      <p:sp>
        <p:nvSpPr>
          <p:cNvPr id="15" name="Straight Connector 11">
            <a:extLst>
              <a:ext uri="{FF2B5EF4-FFF2-40B4-BE49-F238E27FC236}">
                <a16:creationId xmlns:a16="http://schemas.microsoft.com/office/drawing/2014/main" id="{68DA9B8D-D0B7-4D48-AFC3-0D9D582F4551}"/>
              </a:ext>
            </a:extLst>
          </p:cNvPr>
          <p:cNvSpPr/>
          <p:nvPr/>
        </p:nvSpPr>
        <p:spPr>
          <a:xfrm rot="9288175">
            <a:off x="6156385" y="4554934"/>
            <a:ext cx="1429132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29132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C1F83BF-F34F-C547-A417-EAEC97A1AF41}"/>
              </a:ext>
            </a:extLst>
          </p:cNvPr>
          <p:cNvGrpSpPr/>
          <p:nvPr/>
        </p:nvGrpSpPr>
        <p:grpSpPr>
          <a:xfrm>
            <a:off x="4551527" y="4859149"/>
            <a:ext cx="2652116" cy="326331"/>
            <a:chOff x="1700377" y="2449286"/>
            <a:chExt cx="2652116" cy="326331"/>
          </a:xfrm>
          <a:solidFill>
            <a:srgbClr val="6F1A45"/>
          </a:solidFill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21D344ED-3FB2-9C4C-99F2-330FC01396D2}"/>
                </a:ext>
              </a:extLst>
            </p:cNvPr>
            <p:cNvSpPr/>
            <p:nvPr/>
          </p:nvSpPr>
          <p:spPr>
            <a:xfrm>
              <a:off x="1700377" y="2449286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Rounded Rectangle 13">
              <a:extLst>
                <a:ext uri="{FF2B5EF4-FFF2-40B4-BE49-F238E27FC236}">
                  <a16:creationId xmlns:a16="http://schemas.microsoft.com/office/drawing/2014/main" id="{A8C946BD-2CE1-3E47-9F4E-D4E1D40D95F6}"/>
                </a:ext>
              </a:extLst>
            </p:cNvPr>
            <p:cNvSpPr txBox="1"/>
            <p:nvPr/>
          </p:nvSpPr>
          <p:spPr>
            <a:xfrm>
              <a:off x="1716307" y="2465216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False</a:t>
              </a:r>
              <a:endParaRPr lang="en-US" sz="1400" kern="1200" dirty="0"/>
            </a:p>
          </p:txBody>
        </p:sp>
      </p:grpSp>
      <p:sp>
        <p:nvSpPr>
          <p:cNvPr id="19" name="Straight Connector 8">
            <a:extLst>
              <a:ext uri="{FF2B5EF4-FFF2-40B4-BE49-F238E27FC236}">
                <a16:creationId xmlns:a16="http://schemas.microsoft.com/office/drawing/2014/main" id="{C7D15149-74F1-CF4B-821B-BF43AA5652CB}"/>
              </a:ext>
            </a:extLst>
          </p:cNvPr>
          <p:cNvSpPr/>
          <p:nvPr/>
        </p:nvSpPr>
        <p:spPr>
          <a:xfrm rot="5400000">
            <a:off x="9713265" y="5948515"/>
            <a:ext cx="1441697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41697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6CB4567-B94F-C14F-906E-48B3B2D6AB22}"/>
              </a:ext>
            </a:extLst>
          </p:cNvPr>
          <p:cNvGrpSpPr/>
          <p:nvPr/>
        </p:nvGrpSpPr>
        <p:grpSpPr>
          <a:xfrm>
            <a:off x="9787643" y="6669364"/>
            <a:ext cx="1369910" cy="612887"/>
            <a:chOff x="6196249" y="2461554"/>
            <a:chExt cx="2652116" cy="326331"/>
          </a:xfrm>
          <a:solidFill>
            <a:srgbClr val="6F1A45"/>
          </a:solidFill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31E28AA9-26AE-3449-8C87-945D3AC9B121}"/>
                </a:ext>
              </a:extLst>
            </p:cNvPr>
            <p:cNvSpPr/>
            <p:nvPr/>
          </p:nvSpPr>
          <p:spPr>
            <a:xfrm>
              <a:off x="6196249" y="2461554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Rounded Rectangle 10">
              <a:extLst>
                <a:ext uri="{FF2B5EF4-FFF2-40B4-BE49-F238E27FC236}">
                  <a16:creationId xmlns:a16="http://schemas.microsoft.com/office/drawing/2014/main" id="{247EDC22-6A78-484F-8B76-B7EA09E1B3A2}"/>
                </a:ext>
              </a:extLst>
            </p:cNvPr>
            <p:cNvSpPr txBox="1"/>
            <p:nvPr/>
          </p:nvSpPr>
          <p:spPr>
            <a:xfrm>
              <a:off x="6212179" y="2477484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Buy</a:t>
              </a:r>
            </a:p>
          </p:txBody>
        </p:sp>
      </p:grpSp>
      <p:sp>
        <p:nvSpPr>
          <p:cNvPr id="27" name="Straight Connector 8">
            <a:extLst>
              <a:ext uri="{FF2B5EF4-FFF2-40B4-BE49-F238E27FC236}">
                <a16:creationId xmlns:a16="http://schemas.microsoft.com/office/drawing/2014/main" id="{CDD22CAC-9A05-F04E-BD1B-24EFC0E7F7BE}"/>
              </a:ext>
            </a:extLst>
          </p:cNvPr>
          <p:cNvSpPr/>
          <p:nvPr/>
        </p:nvSpPr>
        <p:spPr>
          <a:xfrm rot="5400000" flipV="1">
            <a:off x="5063217" y="5978498"/>
            <a:ext cx="1562337" cy="4571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41697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922C764-7D26-C44B-AFD1-ADDB8F2C2A12}"/>
              </a:ext>
            </a:extLst>
          </p:cNvPr>
          <p:cNvGrpSpPr/>
          <p:nvPr/>
        </p:nvGrpSpPr>
        <p:grpSpPr>
          <a:xfrm>
            <a:off x="5192630" y="6625841"/>
            <a:ext cx="1369910" cy="612887"/>
            <a:chOff x="6196249" y="2461554"/>
            <a:chExt cx="2652116" cy="326331"/>
          </a:xfrm>
          <a:solidFill>
            <a:srgbClr val="6F1A45"/>
          </a:solidFill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238F5C26-13A7-2B40-A563-7A1C06E1D548}"/>
                </a:ext>
              </a:extLst>
            </p:cNvPr>
            <p:cNvSpPr/>
            <p:nvPr/>
          </p:nvSpPr>
          <p:spPr>
            <a:xfrm>
              <a:off x="6196249" y="2461554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Rounded Rectangle 10">
              <a:extLst>
                <a:ext uri="{FF2B5EF4-FFF2-40B4-BE49-F238E27FC236}">
                  <a16:creationId xmlns:a16="http://schemas.microsoft.com/office/drawing/2014/main" id="{961CFFCF-29B1-DE46-A059-B8E86AE7AD6D}"/>
                </a:ext>
              </a:extLst>
            </p:cNvPr>
            <p:cNvSpPr txBox="1"/>
            <p:nvPr/>
          </p:nvSpPr>
          <p:spPr>
            <a:xfrm>
              <a:off x="6212179" y="2477484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Don’t Buy</a:t>
              </a:r>
              <a:endParaRPr lang="en-US" sz="1400" kern="1200" dirty="0"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D4FD33FB-1A8F-ED40-8234-AD7EBC998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0407" y="2527083"/>
            <a:ext cx="2408912" cy="301274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90C1DED-997D-264D-8478-A4F702290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410" y="2276548"/>
            <a:ext cx="2177687" cy="326328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98836020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Else Statement - Syntax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10"/>
          </p:nvPr>
        </p:nvSpPr>
        <p:spPr>
          <a:xfrm>
            <a:off x="835063" y="5115469"/>
            <a:ext cx="14020800" cy="529721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colon (</a:t>
            </a:r>
            <a:r>
              <a:rPr lang="en-US" b="1" dirty="0">
                <a:sym typeface="Wingdings" pitchFamily="2" charset="2"/>
              </a:rPr>
              <a:t>:</a:t>
            </a:r>
            <a:r>
              <a:rPr lang="en-US" dirty="0">
                <a:sym typeface="Wingdings" pitchFamily="2" charset="2"/>
              </a:rPr>
              <a:t>) is </a:t>
            </a:r>
            <a:r>
              <a:rPr lang="en-US" b="1" dirty="0">
                <a:sym typeface="Wingdings" pitchFamily="2" charset="2"/>
              </a:rPr>
              <a:t>significant</a:t>
            </a:r>
            <a:r>
              <a:rPr lang="en-US" dirty="0">
                <a:sym typeface="Wingdings" pitchFamily="2" charset="2"/>
              </a:rPr>
              <a:t> and </a:t>
            </a:r>
            <a:r>
              <a:rPr lang="en-US" b="1" dirty="0">
                <a:sym typeface="Wingdings" pitchFamily="2" charset="2"/>
              </a:rPr>
              <a:t>required</a:t>
            </a:r>
            <a:r>
              <a:rPr lang="en-US" dirty="0">
                <a:sym typeface="Wingdings" pitchFamily="2" charset="2"/>
              </a:rPr>
              <a:t>. </a:t>
            </a:r>
          </a:p>
          <a:p>
            <a:endParaRPr lang="en-US" dirty="0"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The line after the colon </a:t>
            </a:r>
            <a:r>
              <a:rPr lang="en-US" b="1" dirty="0">
                <a:sym typeface="Wingdings" pitchFamily="2" charset="2"/>
              </a:rPr>
              <a:t>must</a:t>
            </a:r>
            <a:r>
              <a:rPr lang="en-US" dirty="0">
                <a:sym typeface="Wingdings" pitchFamily="2" charset="2"/>
              </a:rPr>
              <a:t> be indented. </a:t>
            </a:r>
            <a:r>
              <a:rPr lang="en-US" sz="2000" dirty="0">
                <a:sym typeface="Wingdings" pitchFamily="2" charset="2"/>
              </a:rPr>
              <a:t>(4 Spaces)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All lines indented the same amount after the colon will be executed.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54E3CF6-05AA-A141-96AA-0847269D48A1}"/>
              </a:ext>
            </a:extLst>
          </p:cNvPr>
          <p:cNvSpPr/>
          <p:nvPr/>
        </p:nvSpPr>
        <p:spPr>
          <a:xfrm>
            <a:off x="1940767" y="1957483"/>
            <a:ext cx="11327364" cy="2259956"/>
          </a:xfrm>
          <a:prstGeom prst="roundRect">
            <a:avLst>
              <a:gd name="adj" fmla="val 5448"/>
            </a:avLst>
          </a:prstGeom>
          <a:solidFill>
            <a:schemeClr val="bg1"/>
          </a:solidFill>
          <a:ln>
            <a:solidFill>
              <a:srgbClr val="6F1A45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DA6AFC-FBFE-7F49-82E6-2786CA45AB10}"/>
              </a:ext>
            </a:extLst>
          </p:cNvPr>
          <p:cNvSpPr/>
          <p:nvPr/>
        </p:nvSpPr>
        <p:spPr>
          <a:xfrm>
            <a:off x="4896880" y="2212649"/>
            <a:ext cx="743860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8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BOOLEAN EXPRESSION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):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 STATEMENTS</a:t>
            </a:r>
          </a:p>
          <a:p>
            <a:r>
              <a:rPr lang="en-US" sz="2800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else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STATEMENTS</a:t>
            </a:r>
          </a:p>
        </p:txBody>
      </p:sp>
    </p:spTree>
    <p:extLst>
      <p:ext uri="{BB962C8B-B14F-4D97-AF65-F5344CB8AC3E}">
        <p14:creationId xmlns:p14="http://schemas.microsoft.com/office/powerpoint/2010/main" val="4223242583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866D5-F74B-B644-8B2E-64DB5CCDA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Else Statement – Flow Chart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0BE921E-582E-824D-B293-FBF8812F9962}"/>
              </a:ext>
            </a:extLst>
          </p:cNvPr>
          <p:cNvGrpSpPr/>
          <p:nvPr/>
        </p:nvGrpSpPr>
        <p:grpSpPr>
          <a:xfrm>
            <a:off x="3036393" y="5898952"/>
            <a:ext cx="2375755" cy="574458"/>
            <a:chOff x="3927020" y="1266398"/>
            <a:chExt cx="2699659" cy="574458"/>
          </a:xfrm>
          <a:solidFill>
            <a:srgbClr val="6F1A45"/>
          </a:solidFill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E3C730F6-64C0-5942-B8C5-6138ADDD4BFE}"/>
                </a:ext>
              </a:extLst>
            </p:cNvPr>
            <p:cNvSpPr/>
            <p:nvPr/>
          </p:nvSpPr>
          <p:spPr>
            <a:xfrm>
              <a:off x="3927020" y="1266398"/>
              <a:ext cx="2699659" cy="574458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63755309-5809-E645-A794-970C4CBA0FD4}"/>
                </a:ext>
              </a:extLst>
            </p:cNvPr>
            <p:cNvSpPr txBox="1"/>
            <p:nvPr/>
          </p:nvSpPr>
          <p:spPr>
            <a:xfrm>
              <a:off x="3955063" y="1294441"/>
              <a:ext cx="2643574" cy="518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0" tIns="88900" rIns="88900" bIns="88900" numCol="1" spcCol="1270" anchor="ctr" anchorCtr="0">
              <a:noAutofit/>
            </a:bodyPr>
            <a:lstStyle/>
            <a:p>
              <a:pPr marL="0" lvl="0" indent="0" algn="ctr" defTabSz="1555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Statements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CD6E147-05F0-344F-B1FC-F6FB35516667}"/>
              </a:ext>
            </a:extLst>
          </p:cNvPr>
          <p:cNvGrpSpPr/>
          <p:nvPr/>
        </p:nvGrpSpPr>
        <p:grpSpPr>
          <a:xfrm>
            <a:off x="5486714" y="4842782"/>
            <a:ext cx="4953003" cy="731029"/>
            <a:chOff x="2800348" y="117220"/>
            <a:chExt cx="4953003" cy="731029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2D1CF33-9164-394D-B5A9-C33DB5DE95F3}"/>
                </a:ext>
              </a:extLst>
            </p:cNvPr>
            <p:cNvSpPr/>
            <p:nvPr/>
          </p:nvSpPr>
          <p:spPr>
            <a:xfrm>
              <a:off x="2800348" y="117220"/>
              <a:ext cx="4953003" cy="73102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7">
              <a:extLst>
                <a:ext uri="{FF2B5EF4-FFF2-40B4-BE49-F238E27FC236}">
                  <a16:creationId xmlns:a16="http://schemas.microsoft.com/office/drawing/2014/main" id="{6989B509-7F16-BD4D-8899-49F74D22E613}"/>
                </a:ext>
              </a:extLst>
            </p:cNvPr>
            <p:cNvSpPr txBox="1"/>
            <p:nvPr/>
          </p:nvSpPr>
          <p:spPr>
            <a:xfrm>
              <a:off x="2836034" y="152906"/>
              <a:ext cx="4881631" cy="659657"/>
            </a:xfrm>
            <a:prstGeom prst="rect">
              <a:avLst/>
            </a:prstGeom>
            <a:solidFill>
              <a:srgbClr val="6F1A4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Condition</a:t>
              </a:r>
            </a:p>
          </p:txBody>
        </p:sp>
      </p:grpSp>
      <p:cxnSp>
        <p:nvCxnSpPr>
          <p:cNvPr id="16" name="Shape 221">
            <a:extLst>
              <a:ext uri="{FF2B5EF4-FFF2-40B4-BE49-F238E27FC236}">
                <a16:creationId xmlns:a16="http://schemas.microsoft.com/office/drawing/2014/main" id="{B0AF17C1-D643-7845-A195-D8FA74E28142}"/>
              </a:ext>
            </a:extLst>
          </p:cNvPr>
          <p:cNvCxnSpPr>
            <a:cxnSpLocks/>
          </p:cNvCxnSpPr>
          <p:nvPr/>
        </p:nvCxnSpPr>
        <p:spPr>
          <a:xfrm flipH="1" flipV="1">
            <a:off x="7878474" y="3838304"/>
            <a:ext cx="1" cy="1043601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17" name="Shape 223">
            <a:extLst>
              <a:ext uri="{FF2B5EF4-FFF2-40B4-BE49-F238E27FC236}">
                <a16:creationId xmlns:a16="http://schemas.microsoft.com/office/drawing/2014/main" id="{5331FD69-13CB-1142-A998-195925BD84A0}"/>
              </a:ext>
            </a:extLst>
          </p:cNvPr>
          <p:cNvCxnSpPr>
            <a:cxnSpLocks/>
          </p:cNvCxnSpPr>
          <p:nvPr/>
        </p:nvCxnSpPr>
        <p:spPr>
          <a:xfrm flipH="1">
            <a:off x="10439717" y="5199699"/>
            <a:ext cx="1187327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18" name="Shape 224">
            <a:extLst>
              <a:ext uri="{FF2B5EF4-FFF2-40B4-BE49-F238E27FC236}">
                <a16:creationId xmlns:a16="http://schemas.microsoft.com/office/drawing/2014/main" id="{1BB2CE22-A5C1-3142-B201-507881CFD8AE}"/>
              </a:ext>
            </a:extLst>
          </p:cNvPr>
          <p:cNvCxnSpPr>
            <a:cxnSpLocks/>
          </p:cNvCxnSpPr>
          <p:nvPr/>
        </p:nvCxnSpPr>
        <p:spPr>
          <a:xfrm flipV="1">
            <a:off x="11679446" y="5199700"/>
            <a:ext cx="0" cy="773651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23" name="Shape 223">
            <a:extLst>
              <a:ext uri="{FF2B5EF4-FFF2-40B4-BE49-F238E27FC236}">
                <a16:creationId xmlns:a16="http://schemas.microsoft.com/office/drawing/2014/main" id="{6F068B51-6E50-C34E-8EB1-DAD1DC9D9C63}"/>
              </a:ext>
            </a:extLst>
          </p:cNvPr>
          <p:cNvCxnSpPr>
            <a:cxnSpLocks/>
          </p:cNvCxnSpPr>
          <p:nvPr/>
        </p:nvCxnSpPr>
        <p:spPr>
          <a:xfrm flipV="1">
            <a:off x="11679446" y="6531023"/>
            <a:ext cx="0" cy="313796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27" name="Shape 224">
            <a:extLst>
              <a:ext uri="{FF2B5EF4-FFF2-40B4-BE49-F238E27FC236}">
                <a16:creationId xmlns:a16="http://schemas.microsoft.com/office/drawing/2014/main" id="{2D984A9D-862F-3849-AD41-DA0A82E7BD71}"/>
              </a:ext>
            </a:extLst>
          </p:cNvPr>
          <p:cNvCxnSpPr>
            <a:cxnSpLocks/>
          </p:cNvCxnSpPr>
          <p:nvPr/>
        </p:nvCxnSpPr>
        <p:spPr>
          <a:xfrm>
            <a:off x="7855589" y="6844819"/>
            <a:ext cx="3823857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65285E3-26D7-9148-8F57-C0593FBE2F85}"/>
              </a:ext>
            </a:extLst>
          </p:cNvPr>
          <p:cNvGrpSpPr/>
          <p:nvPr/>
        </p:nvGrpSpPr>
        <p:grpSpPr>
          <a:xfrm>
            <a:off x="5386899" y="7226373"/>
            <a:ext cx="4953003" cy="731029"/>
            <a:chOff x="2800348" y="117220"/>
            <a:chExt cx="4953003" cy="731029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B2963C8F-F478-E44D-BB4D-E30AC2C52014}"/>
                </a:ext>
              </a:extLst>
            </p:cNvPr>
            <p:cNvSpPr/>
            <p:nvPr/>
          </p:nvSpPr>
          <p:spPr>
            <a:xfrm>
              <a:off x="2800348" y="117220"/>
              <a:ext cx="4953003" cy="73102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Rounded Rectangle 7">
              <a:extLst>
                <a:ext uri="{FF2B5EF4-FFF2-40B4-BE49-F238E27FC236}">
                  <a16:creationId xmlns:a16="http://schemas.microsoft.com/office/drawing/2014/main" id="{C1AC5407-9ECB-E642-A5B8-2C5BED8C8D59}"/>
                </a:ext>
              </a:extLst>
            </p:cNvPr>
            <p:cNvSpPr txBox="1"/>
            <p:nvPr/>
          </p:nvSpPr>
          <p:spPr>
            <a:xfrm>
              <a:off x="2836034" y="152906"/>
              <a:ext cx="4881631" cy="659657"/>
            </a:xfrm>
            <a:prstGeom prst="rect">
              <a:avLst/>
            </a:prstGeom>
            <a:solidFill>
              <a:srgbClr val="6F1A4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Outside IF-Else Block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57E09B66-74A2-B342-A9F1-82E428A8CFAE}"/>
              </a:ext>
            </a:extLst>
          </p:cNvPr>
          <p:cNvSpPr txBox="1"/>
          <p:nvPr/>
        </p:nvSpPr>
        <p:spPr>
          <a:xfrm>
            <a:off x="906106" y="2199457"/>
            <a:ext cx="144437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ym typeface="Wingdings" pitchFamily="2" charset="2"/>
              </a:rPr>
              <a:t>If the </a:t>
            </a:r>
            <a:r>
              <a:rPr lang="en-US" sz="2400" i="1" dirty="0">
                <a:solidFill>
                  <a:srgbClr val="7030A0"/>
                </a:solidFill>
                <a:sym typeface="Wingdings" pitchFamily="2" charset="2"/>
              </a:rPr>
              <a:t>Boolean Expression </a:t>
            </a:r>
            <a:r>
              <a:rPr lang="en-US" sz="2400" dirty="0">
                <a:sym typeface="Wingdings" pitchFamily="2" charset="2"/>
              </a:rPr>
              <a:t>returns as </a:t>
            </a:r>
            <a:r>
              <a:rPr lang="en-US" sz="2400" b="1" dirty="0">
                <a:solidFill>
                  <a:srgbClr val="FF0000"/>
                </a:solidFill>
                <a:sym typeface="Wingdings" pitchFamily="2" charset="2"/>
              </a:rPr>
              <a:t>false</a:t>
            </a:r>
            <a:r>
              <a:rPr lang="en-US" sz="2400" dirty="0">
                <a:sym typeface="Wingdings" pitchFamily="2" charset="2"/>
              </a:rPr>
              <a:t>, the entire block of </a:t>
            </a:r>
            <a:r>
              <a:rPr lang="en-US" sz="2400" b="1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</a:t>
            </a:r>
            <a:r>
              <a:rPr lang="en-US" sz="2400" i="1" dirty="0">
                <a:sym typeface="Wingdings" pitchFamily="2" charset="2"/>
              </a:rPr>
              <a:t> </a:t>
            </a:r>
            <a:r>
              <a:rPr lang="en-US" sz="2400" dirty="0">
                <a:sym typeface="Wingdings" pitchFamily="2" charset="2"/>
              </a:rPr>
              <a:t>Statements is skipped.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ym typeface="Wingdings" pitchFamily="2" charset="2"/>
              </a:rPr>
              <a:t>If the </a:t>
            </a:r>
            <a:r>
              <a:rPr lang="en-US" sz="2400" i="1" dirty="0">
                <a:solidFill>
                  <a:srgbClr val="7030A0"/>
                </a:solidFill>
                <a:sym typeface="Wingdings" pitchFamily="2" charset="2"/>
              </a:rPr>
              <a:t>Boolean Expression </a:t>
            </a:r>
            <a:r>
              <a:rPr lang="en-US" sz="2400" dirty="0">
                <a:sym typeface="Wingdings" pitchFamily="2" charset="2"/>
              </a:rPr>
              <a:t>returns as </a:t>
            </a:r>
            <a:r>
              <a:rPr lang="en-US" sz="2400" b="1" dirty="0">
                <a:solidFill>
                  <a:srgbClr val="002060"/>
                </a:solidFill>
                <a:sym typeface="Wingdings" pitchFamily="2" charset="2"/>
              </a:rPr>
              <a:t>true</a:t>
            </a:r>
            <a:r>
              <a:rPr lang="en-US" sz="2400" dirty="0">
                <a:sym typeface="Wingdings" pitchFamily="2" charset="2"/>
              </a:rPr>
              <a:t>, the entire block of </a:t>
            </a:r>
            <a:r>
              <a:rPr lang="en-US" sz="2400" b="1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Else</a:t>
            </a:r>
            <a:r>
              <a:rPr lang="en-US" sz="2400" dirty="0">
                <a:sym typeface="Wingdings" pitchFamily="2" charset="2"/>
              </a:rPr>
              <a:t> Statements is skipped.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FEF0736-59B8-C04B-827D-20AA3040C060}"/>
              </a:ext>
            </a:extLst>
          </p:cNvPr>
          <p:cNvGrpSpPr/>
          <p:nvPr/>
        </p:nvGrpSpPr>
        <p:grpSpPr>
          <a:xfrm>
            <a:off x="10605906" y="5913298"/>
            <a:ext cx="2375755" cy="574458"/>
            <a:chOff x="3927020" y="1266398"/>
            <a:chExt cx="2699659" cy="574458"/>
          </a:xfrm>
          <a:solidFill>
            <a:srgbClr val="6F1A45"/>
          </a:solidFill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C42F1BA1-9D88-814A-B5F3-B8D070F0DC0C}"/>
                </a:ext>
              </a:extLst>
            </p:cNvPr>
            <p:cNvSpPr/>
            <p:nvPr/>
          </p:nvSpPr>
          <p:spPr>
            <a:xfrm>
              <a:off x="3927020" y="1266398"/>
              <a:ext cx="2699659" cy="574458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4">
              <a:extLst>
                <a:ext uri="{FF2B5EF4-FFF2-40B4-BE49-F238E27FC236}">
                  <a16:creationId xmlns:a16="http://schemas.microsoft.com/office/drawing/2014/main" id="{7BAC8C3D-644E-824E-811A-90C98C4799FC}"/>
                </a:ext>
              </a:extLst>
            </p:cNvPr>
            <p:cNvSpPr txBox="1"/>
            <p:nvPr/>
          </p:nvSpPr>
          <p:spPr>
            <a:xfrm>
              <a:off x="3955063" y="1294441"/>
              <a:ext cx="2643574" cy="518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0" tIns="88900" rIns="88900" bIns="88900" numCol="1" spcCol="1270" anchor="ctr" anchorCtr="0">
              <a:noAutofit/>
            </a:bodyPr>
            <a:lstStyle/>
            <a:p>
              <a:pPr marL="0" lvl="0" indent="0" algn="ctr" defTabSz="1555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Statements</a:t>
              </a:r>
            </a:p>
          </p:txBody>
        </p:sp>
      </p:grpSp>
      <p:cxnSp>
        <p:nvCxnSpPr>
          <p:cNvPr id="28" name="Shape 223">
            <a:extLst>
              <a:ext uri="{FF2B5EF4-FFF2-40B4-BE49-F238E27FC236}">
                <a16:creationId xmlns:a16="http://schemas.microsoft.com/office/drawing/2014/main" id="{1658E5B4-5825-4742-AEF5-CA7326BC7A9A}"/>
              </a:ext>
            </a:extLst>
          </p:cNvPr>
          <p:cNvCxnSpPr>
            <a:cxnSpLocks/>
          </p:cNvCxnSpPr>
          <p:nvPr/>
        </p:nvCxnSpPr>
        <p:spPr>
          <a:xfrm flipH="1">
            <a:off x="4299387" y="5208296"/>
            <a:ext cx="1187327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29" name="Shape 224">
            <a:extLst>
              <a:ext uri="{FF2B5EF4-FFF2-40B4-BE49-F238E27FC236}">
                <a16:creationId xmlns:a16="http://schemas.microsoft.com/office/drawing/2014/main" id="{E36A3B97-9BCB-EE49-B70D-F2FDD4D3D998}"/>
              </a:ext>
            </a:extLst>
          </p:cNvPr>
          <p:cNvCxnSpPr>
            <a:cxnSpLocks/>
          </p:cNvCxnSpPr>
          <p:nvPr/>
        </p:nvCxnSpPr>
        <p:spPr>
          <a:xfrm flipV="1">
            <a:off x="4262223" y="5208296"/>
            <a:ext cx="0" cy="773651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30" name="Shape 224">
            <a:extLst>
              <a:ext uri="{FF2B5EF4-FFF2-40B4-BE49-F238E27FC236}">
                <a16:creationId xmlns:a16="http://schemas.microsoft.com/office/drawing/2014/main" id="{F1256182-1BD0-F04D-A6B2-E6080634DBEB}"/>
              </a:ext>
            </a:extLst>
          </p:cNvPr>
          <p:cNvCxnSpPr>
            <a:cxnSpLocks/>
          </p:cNvCxnSpPr>
          <p:nvPr/>
        </p:nvCxnSpPr>
        <p:spPr>
          <a:xfrm flipH="1">
            <a:off x="4262223" y="6844819"/>
            <a:ext cx="3555416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34" name="Shape 223">
            <a:extLst>
              <a:ext uri="{FF2B5EF4-FFF2-40B4-BE49-F238E27FC236}">
                <a16:creationId xmlns:a16="http://schemas.microsoft.com/office/drawing/2014/main" id="{A4FE7FCB-45B7-8C4F-8C7E-48E03D682F70}"/>
              </a:ext>
            </a:extLst>
          </p:cNvPr>
          <p:cNvCxnSpPr>
            <a:cxnSpLocks/>
          </p:cNvCxnSpPr>
          <p:nvPr/>
        </p:nvCxnSpPr>
        <p:spPr>
          <a:xfrm flipV="1">
            <a:off x="4224270" y="6531023"/>
            <a:ext cx="0" cy="313796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35" name="Shape 221">
            <a:extLst>
              <a:ext uri="{FF2B5EF4-FFF2-40B4-BE49-F238E27FC236}">
                <a16:creationId xmlns:a16="http://schemas.microsoft.com/office/drawing/2014/main" id="{581869B5-1F52-124D-9963-B245A317578E}"/>
              </a:ext>
            </a:extLst>
          </p:cNvPr>
          <p:cNvCxnSpPr>
            <a:cxnSpLocks/>
          </p:cNvCxnSpPr>
          <p:nvPr/>
        </p:nvCxnSpPr>
        <p:spPr>
          <a:xfrm flipV="1">
            <a:off x="7817639" y="6778830"/>
            <a:ext cx="0" cy="483231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204FDFC-428B-9146-9006-4E840B4E7732}"/>
              </a:ext>
            </a:extLst>
          </p:cNvPr>
          <p:cNvSpPr txBox="1"/>
          <p:nvPr/>
        </p:nvSpPr>
        <p:spPr>
          <a:xfrm>
            <a:off x="4337811" y="4775192"/>
            <a:ext cx="2541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False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2BDCFB4-B63C-D24B-A544-AEF7B65DCACD}"/>
              </a:ext>
            </a:extLst>
          </p:cNvPr>
          <p:cNvSpPr txBox="1"/>
          <p:nvPr/>
        </p:nvSpPr>
        <p:spPr>
          <a:xfrm>
            <a:off x="10801645" y="4813286"/>
            <a:ext cx="2541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31879216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sym typeface="Cabin"/>
              </a:rPr>
              <a:t>Else Statement</a:t>
            </a:r>
          </a:p>
        </p:txBody>
      </p:sp>
      <p:sp>
        <p:nvSpPr>
          <p:cNvPr id="378" name="Shape 378"/>
          <p:cNvSpPr txBox="1"/>
          <p:nvPr/>
        </p:nvSpPr>
        <p:spPr>
          <a:xfrm>
            <a:off x="1274356" y="1870175"/>
            <a:ext cx="5408283" cy="50799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750"/>
              <a:buFont typeface="Cabin"/>
              <a:buNone/>
            </a:pP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flavor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“Chocolate”</a:t>
            </a:r>
            <a:endParaRPr lang="en-US" sz="2400" b="0" i="0" u="none" strike="noStrike" cap="none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-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750"/>
              <a:buFont typeface="Cabin"/>
              <a:buNone/>
            </a:pP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2400" b="0" i="0" u="none" strike="noStrike" cap="none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flavor == </a:t>
            </a:r>
            <a:r>
              <a:rPr lang="en-US" sz="2400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“Chocolate”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(“Buy”)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750"/>
              <a:buFont typeface="Cabin"/>
              <a:buNone/>
            </a:pP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(“Don’t Buy”)</a:t>
            </a:r>
          </a:p>
          <a:p>
            <a:pPr marL="0" marR="0" lvl="0" indent="-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750"/>
              <a:buFont typeface="Cabin"/>
              <a:buNone/>
            </a:pP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("All done”)</a:t>
            </a:r>
          </a:p>
        </p:txBody>
      </p:sp>
      <p:grpSp>
        <p:nvGrpSpPr>
          <p:cNvPr id="22" name="Group 5"/>
          <p:cNvGrpSpPr/>
          <p:nvPr/>
        </p:nvGrpSpPr>
        <p:grpSpPr>
          <a:xfrm>
            <a:off x="7772401" y="2086961"/>
            <a:ext cx="8070705" cy="5632230"/>
            <a:chOff x="6400800" y="1257300"/>
            <a:chExt cx="9499599" cy="6629399"/>
          </a:xfrm>
        </p:grpSpPr>
        <p:sp>
          <p:nvSpPr>
            <p:cNvPr id="23" name="Shape 356"/>
            <p:cNvSpPr/>
            <p:nvPr/>
          </p:nvSpPr>
          <p:spPr>
            <a:xfrm>
              <a:off x="9429748" y="2882899"/>
              <a:ext cx="3498852" cy="1473199"/>
            </a:xfrm>
            <a:prstGeom prst="diamond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58737" algn="ctr">
                <a:buClr>
                  <a:schemeClr val="lt1"/>
                </a:buClr>
                <a:buSzPts val="925"/>
              </a:pPr>
              <a:r>
                <a:rPr lang="en-US" dirty="0">
                  <a:solidFill>
                    <a:srgbClr val="7030A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flavor == “Chocolate”</a:t>
              </a:r>
              <a:endParaRPr lang="en-US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endParaRPr>
            </a:p>
          </p:txBody>
        </p:sp>
        <p:sp>
          <p:nvSpPr>
            <p:cNvPr id="24" name="Shape 357"/>
            <p:cNvSpPr txBox="1"/>
            <p:nvPr/>
          </p:nvSpPr>
          <p:spPr>
            <a:xfrm>
              <a:off x="12433300" y="4381500"/>
              <a:ext cx="3467099" cy="1269999"/>
            </a:xfrm>
            <a:prstGeom prst="rect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7625" algn="ctr">
                <a:buClr>
                  <a:srgbClr val="00FF00"/>
                </a:buClr>
                <a:buSzPts val="750"/>
              </a:pPr>
              <a:r>
                <a:rPr lang="en-US" i="1" dirty="0">
                  <a:solidFill>
                    <a:srgbClr val="0A813B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print</a:t>
              </a:r>
              <a:r>
                <a:rPr lang="en-US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(“Buy”)</a:t>
              </a:r>
            </a:p>
          </p:txBody>
        </p:sp>
        <p:cxnSp>
          <p:nvCxnSpPr>
            <p:cNvPr id="25" name="Shape 358"/>
            <p:cNvCxnSpPr/>
            <p:nvPr/>
          </p:nvCxnSpPr>
          <p:spPr>
            <a:xfrm rot="10800000" flipH="1">
              <a:off x="12903200" y="3594100"/>
              <a:ext cx="1395411" cy="12699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</p:cxnSp>
        <p:cxnSp>
          <p:nvCxnSpPr>
            <p:cNvPr id="26" name="Shape 359"/>
            <p:cNvCxnSpPr/>
            <p:nvPr/>
          </p:nvCxnSpPr>
          <p:spPr>
            <a:xfrm rot="10800000" flipH="1">
              <a:off x="14243050" y="3613149"/>
              <a:ext cx="19049" cy="746125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27" name="Shape 360"/>
            <p:cNvCxnSpPr/>
            <p:nvPr/>
          </p:nvCxnSpPr>
          <p:spPr>
            <a:xfrm rot="10800000" flipH="1">
              <a:off x="11182350" y="6127749"/>
              <a:ext cx="3081337" cy="3175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28" name="Shape 361"/>
            <p:cNvSpPr txBox="1"/>
            <p:nvPr/>
          </p:nvSpPr>
          <p:spPr>
            <a:xfrm>
              <a:off x="13414375" y="2940050"/>
              <a:ext cx="635000" cy="5587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0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abin"/>
                <a:buNone/>
              </a:pPr>
              <a:r>
                <a:rPr lang="en-US" sz="2400" b="0" i="0" u="none" strike="noStrike" cap="none">
                  <a:solidFill>
                    <a:schemeClr val="dk1"/>
                  </a:solidFill>
                  <a:latin typeface="Calibri" charset="0"/>
                  <a:ea typeface="Calibri" charset="0"/>
                  <a:cs typeface="Calibri" charset="0"/>
                  <a:sym typeface="Cabin"/>
                </a:rPr>
                <a:t>yes</a:t>
              </a:r>
            </a:p>
          </p:txBody>
        </p:sp>
        <p:sp>
          <p:nvSpPr>
            <p:cNvPr id="29" name="Shape 362"/>
            <p:cNvSpPr txBox="1"/>
            <p:nvPr/>
          </p:nvSpPr>
          <p:spPr>
            <a:xfrm>
              <a:off x="8913811" y="2940050"/>
              <a:ext cx="541337" cy="5587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0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abin"/>
                <a:buNone/>
              </a:pPr>
              <a:r>
                <a:rPr lang="en-US" sz="2400" b="0" i="0" u="none" strike="noStrike" cap="none">
                  <a:solidFill>
                    <a:schemeClr val="dk1"/>
                  </a:solidFill>
                  <a:latin typeface="Calibri" charset="0"/>
                  <a:ea typeface="Calibri" charset="0"/>
                  <a:cs typeface="Calibri" charset="0"/>
                  <a:sym typeface="Cabin"/>
                </a:rPr>
                <a:t>no</a:t>
              </a:r>
            </a:p>
          </p:txBody>
        </p:sp>
        <p:cxnSp>
          <p:nvCxnSpPr>
            <p:cNvPr id="30" name="Shape 363"/>
            <p:cNvCxnSpPr/>
            <p:nvPr/>
          </p:nvCxnSpPr>
          <p:spPr>
            <a:xfrm rot="10800000">
              <a:off x="14235112" y="5638800"/>
              <a:ext cx="9524" cy="461961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</p:cxnSp>
        <p:cxnSp>
          <p:nvCxnSpPr>
            <p:cNvPr id="31" name="Shape 364"/>
            <p:cNvCxnSpPr/>
            <p:nvPr/>
          </p:nvCxnSpPr>
          <p:spPr>
            <a:xfrm rot="10800000">
              <a:off x="11164887" y="2236787"/>
              <a:ext cx="4762" cy="687387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32" name="Shape 365"/>
            <p:cNvSpPr txBox="1"/>
            <p:nvPr/>
          </p:nvSpPr>
          <p:spPr>
            <a:xfrm>
              <a:off x="9461500" y="1257300"/>
              <a:ext cx="3467099" cy="965199"/>
            </a:xfrm>
            <a:prstGeom prst="rect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7625" algn="ctr">
                <a:buClr>
                  <a:srgbClr val="FF7F00"/>
                </a:buClr>
                <a:buSzPts val="750"/>
              </a:pPr>
              <a:r>
                <a:rPr lang="en-US" dirty="0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flavor</a:t>
              </a:r>
              <a:r>
                <a:rPr lang="en-US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= “Chocolate”</a:t>
              </a:r>
            </a:p>
          </p:txBody>
        </p:sp>
        <p:cxnSp>
          <p:nvCxnSpPr>
            <p:cNvPr id="33" name="Shape 366"/>
            <p:cNvCxnSpPr/>
            <p:nvPr/>
          </p:nvCxnSpPr>
          <p:spPr>
            <a:xfrm rot="10800000" flipH="1">
              <a:off x="8089900" y="3619500"/>
              <a:ext cx="1395411" cy="12699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</p:cxnSp>
        <p:cxnSp>
          <p:nvCxnSpPr>
            <p:cNvPr id="34" name="Shape 367"/>
            <p:cNvCxnSpPr/>
            <p:nvPr/>
          </p:nvCxnSpPr>
          <p:spPr>
            <a:xfrm rot="10800000" flipH="1">
              <a:off x="8070850" y="3613149"/>
              <a:ext cx="19049" cy="746125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35" name="Shape 368"/>
            <p:cNvSpPr txBox="1"/>
            <p:nvPr/>
          </p:nvSpPr>
          <p:spPr>
            <a:xfrm>
              <a:off x="6400800" y="4356100"/>
              <a:ext cx="3467099" cy="1269999"/>
            </a:xfrm>
            <a:prstGeom prst="rect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7625" algn="ctr">
                <a:buClr>
                  <a:srgbClr val="FF00FF"/>
                </a:buClr>
                <a:buSzPts val="750"/>
              </a:pPr>
              <a:r>
                <a:rPr lang="en-US" i="1" dirty="0">
                  <a:solidFill>
                    <a:srgbClr val="0A813B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print</a:t>
              </a:r>
              <a:r>
                <a:rPr lang="en-US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(“Don’t Buy”)</a:t>
              </a:r>
            </a:p>
          </p:txBody>
        </p:sp>
        <p:cxnSp>
          <p:nvCxnSpPr>
            <p:cNvPr id="36" name="Shape 369"/>
            <p:cNvCxnSpPr/>
            <p:nvPr/>
          </p:nvCxnSpPr>
          <p:spPr>
            <a:xfrm flipH="1">
              <a:off x="8066086" y="6137275"/>
              <a:ext cx="3117849" cy="3174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37" name="Shape 370"/>
            <p:cNvCxnSpPr/>
            <p:nvPr/>
          </p:nvCxnSpPr>
          <p:spPr>
            <a:xfrm rot="10800000">
              <a:off x="8037511" y="5651500"/>
              <a:ext cx="9524" cy="461961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</p:cxnSp>
        <p:cxnSp>
          <p:nvCxnSpPr>
            <p:cNvPr id="38" name="Shape 371"/>
            <p:cNvCxnSpPr/>
            <p:nvPr/>
          </p:nvCxnSpPr>
          <p:spPr>
            <a:xfrm rot="10800000" flipH="1">
              <a:off x="11195050" y="6203949"/>
              <a:ext cx="19049" cy="746125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39" name="Shape 372"/>
            <p:cNvSpPr txBox="1"/>
            <p:nvPr/>
          </p:nvSpPr>
          <p:spPr>
            <a:xfrm>
              <a:off x="9410700" y="6921500"/>
              <a:ext cx="3467099" cy="965199"/>
            </a:xfrm>
            <a:prstGeom prst="rect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7625" algn="ctr">
                <a:buClr>
                  <a:srgbClr val="FF7F00"/>
                </a:buClr>
                <a:buSzPts val="750"/>
              </a:pPr>
              <a:r>
                <a:rPr lang="en-US" i="1" dirty="0">
                  <a:solidFill>
                    <a:srgbClr val="0A813B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print</a:t>
              </a:r>
              <a:r>
                <a:rPr lang="en-US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(“All done”)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708803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7685201" y="1314947"/>
            <a:ext cx="7260693" cy="6980664"/>
            <a:chOff x="6756400" y="98074"/>
            <a:chExt cx="9131299" cy="8779125"/>
          </a:xfrm>
        </p:grpSpPr>
        <p:sp>
          <p:nvSpPr>
            <p:cNvPr id="329" name="Shape 329"/>
            <p:cNvSpPr/>
            <p:nvPr/>
          </p:nvSpPr>
          <p:spPr>
            <a:xfrm>
              <a:off x="6756400" y="520700"/>
              <a:ext cx="3556000" cy="1473199"/>
            </a:xfrm>
            <a:prstGeom prst="diamond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1275" algn="ctr">
                <a:buClr>
                  <a:schemeClr val="lt1"/>
                </a:buClr>
                <a:buSzPts val="650"/>
              </a:pPr>
              <a:r>
                <a:rPr lang="en-US" dirty="0">
                  <a:solidFill>
                    <a:srgbClr val="7030A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flavor == “Chocolate”</a:t>
              </a:r>
              <a:endParaRPr lang="en-US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endParaRPr>
            </a:p>
          </p:txBody>
        </p:sp>
        <p:sp>
          <p:nvSpPr>
            <p:cNvPr id="330" name="Shape 330"/>
            <p:cNvSpPr txBox="1"/>
            <p:nvPr/>
          </p:nvSpPr>
          <p:spPr>
            <a:xfrm>
              <a:off x="9817100" y="2019300"/>
              <a:ext cx="3467099" cy="1270000"/>
            </a:xfrm>
            <a:prstGeom prst="rect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7625" algn="ctr">
                <a:buClr>
                  <a:srgbClr val="00FF00"/>
                </a:buClr>
                <a:buSzPts val="750"/>
              </a:pPr>
              <a:r>
                <a:rPr lang="en-US" dirty="0">
                  <a:solidFill>
                    <a:srgbClr val="00B05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print</a:t>
              </a:r>
              <a:r>
                <a:rPr lang="en-US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(“Chocolate!”)</a:t>
              </a:r>
            </a:p>
          </p:txBody>
        </p:sp>
        <p:sp>
          <p:nvSpPr>
            <p:cNvPr id="331" name="Shape 331"/>
            <p:cNvSpPr/>
            <p:nvPr/>
          </p:nvSpPr>
          <p:spPr>
            <a:xfrm>
              <a:off x="9474200" y="3733800"/>
              <a:ext cx="4152899" cy="1473199"/>
            </a:xfrm>
            <a:prstGeom prst="diamond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1275" algn="ctr">
                <a:buClr>
                  <a:schemeClr val="lt1"/>
                </a:buClr>
                <a:buSzPts val="650"/>
              </a:pPr>
              <a:r>
                <a:rPr lang="en-US" dirty="0">
                  <a:solidFill>
                    <a:srgbClr val="7030A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price &lt; 5</a:t>
              </a:r>
              <a:endParaRPr lang="en-US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endParaRPr>
            </a:p>
          </p:txBody>
        </p:sp>
        <p:sp>
          <p:nvSpPr>
            <p:cNvPr id="332" name="Shape 332"/>
            <p:cNvSpPr txBox="1"/>
            <p:nvPr/>
          </p:nvSpPr>
          <p:spPr>
            <a:xfrm>
              <a:off x="12420600" y="5156200"/>
              <a:ext cx="3467099" cy="1270000"/>
            </a:xfrm>
            <a:prstGeom prst="rect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7625" algn="ctr">
                <a:buClr>
                  <a:srgbClr val="FF00FF"/>
                </a:buClr>
                <a:buSzPts val="750"/>
              </a:pPr>
              <a:r>
                <a:rPr lang="en-US" i="1" dirty="0">
                  <a:solidFill>
                    <a:srgbClr val="0A813B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print</a:t>
              </a:r>
              <a:r>
                <a:rPr lang="en-US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(“Buy”)</a:t>
              </a:r>
            </a:p>
          </p:txBody>
        </p:sp>
        <p:sp>
          <p:nvSpPr>
            <p:cNvPr id="333" name="Shape 333"/>
            <p:cNvSpPr txBox="1"/>
            <p:nvPr/>
          </p:nvSpPr>
          <p:spPr>
            <a:xfrm>
              <a:off x="6794500" y="7607300"/>
              <a:ext cx="3467099" cy="1269899"/>
            </a:xfrm>
            <a:prstGeom prst="rect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7625" algn="ctr">
                <a:buClr>
                  <a:srgbClr val="FF7F00"/>
                </a:buClr>
                <a:buSzPts val="750"/>
              </a:pPr>
              <a:r>
                <a:rPr lang="en-US" dirty="0">
                  <a:solidFill>
                    <a:srgbClr val="00B05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print</a:t>
              </a:r>
              <a:r>
                <a:rPr lang="en-US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("All done”)</a:t>
              </a:r>
            </a:p>
          </p:txBody>
        </p:sp>
        <p:cxnSp>
          <p:nvCxnSpPr>
            <p:cNvPr id="334" name="Shape 334"/>
            <p:cNvCxnSpPr/>
            <p:nvPr/>
          </p:nvCxnSpPr>
          <p:spPr>
            <a:xfrm rot="10800000" flipH="1">
              <a:off x="10287000" y="1239712"/>
              <a:ext cx="1350900" cy="3299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</p:cxnSp>
        <p:cxnSp>
          <p:nvCxnSpPr>
            <p:cNvPr id="335" name="Shape 335"/>
            <p:cNvCxnSpPr/>
            <p:nvPr/>
          </p:nvCxnSpPr>
          <p:spPr>
            <a:xfrm rot="10800000" flipH="1">
              <a:off x="11626850" y="1239575"/>
              <a:ext cx="11100" cy="757499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336" name="Shape 336"/>
            <p:cNvCxnSpPr/>
            <p:nvPr/>
          </p:nvCxnSpPr>
          <p:spPr>
            <a:xfrm rot="10800000" flipH="1">
              <a:off x="8491536" y="1979612"/>
              <a:ext cx="36512" cy="5614987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337" name="Shape 337"/>
            <p:cNvCxnSpPr/>
            <p:nvPr/>
          </p:nvCxnSpPr>
          <p:spPr>
            <a:xfrm>
              <a:off x="13601700" y="4445000"/>
              <a:ext cx="731837" cy="14287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</p:cxnSp>
        <p:cxnSp>
          <p:nvCxnSpPr>
            <p:cNvPr id="338" name="Shape 338"/>
            <p:cNvCxnSpPr/>
            <p:nvPr/>
          </p:nvCxnSpPr>
          <p:spPr>
            <a:xfrm rot="10800000" flipH="1">
              <a:off x="14293850" y="4508974"/>
              <a:ext cx="8100" cy="65040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339" name="Shape 339"/>
            <p:cNvCxnSpPr>
              <a:endCxn id="330" idx="2"/>
            </p:cNvCxnSpPr>
            <p:nvPr/>
          </p:nvCxnSpPr>
          <p:spPr>
            <a:xfrm rot="10800000">
              <a:off x="11550649" y="3289300"/>
              <a:ext cx="0" cy="43500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340" name="Shape 340"/>
            <p:cNvCxnSpPr/>
            <p:nvPr/>
          </p:nvCxnSpPr>
          <p:spPr>
            <a:xfrm>
              <a:off x="8566150" y="7035800"/>
              <a:ext cx="5692775" cy="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341" name="Shape 341"/>
            <p:cNvCxnSpPr/>
            <p:nvPr/>
          </p:nvCxnSpPr>
          <p:spPr>
            <a:xfrm rot="10800000">
              <a:off x="8512150" y="98074"/>
              <a:ext cx="15899" cy="48930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342" name="Shape 342"/>
            <p:cNvSpPr txBox="1"/>
            <p:nvPr/>
          </p:nvSpPr>
          <p:spPr>
            <a:xfrm>
              <a:off x="10798175" y="577850"/>
              <a:ext cx="635000" cy="5587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0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abin"/>
                <a:buNone/>
              </a:pPr>
              <a:r>
                <a:rPr lang="en-US" sz="2400" b="0" i="0" u="none" strike="noStrike" cap="none">
                  <a:solidFill>
                    <a:schemeClr val="dk1"/>
                  </a:solidFill>
                  <a:latin typeface="Calibri" charset="0"/>
                  <a:ea typeface="Calibri" charset="0"/>
                  <a:cs typeface="Calibri" charset="0"/>
                  <a:sym typeface="Cabin"/>
                </a:rPr>
                <a:t>yes</a:t>
              </a:r>
            </a:p>
          </p:txBody>
        </p:sp>
        <p:sp>
          <p:nvSpPr>
            <p:cNvPr id="343" name="Shape 343"/>
            <p:cNvSpPr txBox="1"/>
            <p:nvPr/>
          </p:nvSpPr>
          <p:spPr>
            <a:xfrm>
              <a:off x="13655675" y="3803650"/>
              <a:ext cx="635000" cy="5587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0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abin"/>
                <a:buNone/>
              </a:pPr>
              <a:r>
                <a:rPr lang="en-US" sz="2400" b="0" i="0" u="none" strike="noStrike" cap="none">
                  <a:solidFill>
                    <a:schemeClr val="dk1"/>
                  </a:solidFill>
                  <a:latin typeface="Calibri" charset="0"/>
                  <a:ea typeface="Calibri" charset="0"/>
                  <a:cs typeface="Calibri" charset="0"/>
                  <a:sym typeface="Cabin"/>
                </a:rPr>
                <a:t>yes</a:t>
              </a:r>
            </a:p>
          </p:txBody>
        </p:sp>
        <p:cxnSp>
          <p:nvCxnSpPr>
            <p:cNvPr id="344" name="Shape 344"/>
            <p:cNvCxnSpPr/>
            <p:nvPr/>
          </p:nvCxnSpPr>
          <p:spPr>
            <a:xfrm rot="10800000">
              <a:off x="11571286" y="5243512"/>
              <a:ext cx="0" cy="1792286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345" name="Shape 345"/>
            <p:cNvSpPr txBox="1"/>
            <p:nvPr/>
          </p:nvSpPr>
          <p:spPr>
            <a:xfrm>
              <a:off x="10831511" y="5175250"/>
              <a:ext cx="541337" cy="5587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0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abin"/>
                <a:buNone/>
              </a:pPr>
              <a:r>
                <a:rPr lang="en-US" sz="2400" b="0" i="0" u="none" strike="noStrike" cap="none">
                  <a:solidFill>
                    <a:schemeClr val="dk1"/>
                  </a:solidFill>
                  <a:latin typeface="Calibri" charset="0"/>
                  <a:ea typeface="Calibri" charset="0"/>
                  <a:cs typeface="Calibri" charset="0"/>
                  <a:sym typeface="Cabin"/>
                </a:rPr>
                <a:t>no</a:t>
              </a:r>
            </a:p>
          </p:txBody>
        </p:sp>
        <p:sp>
          <p:nvSpPr>
            <p:cNvPr id="346" name="Shape 346"/>
            <p:cNvSpPr txBox="1"/>
            <p:nvPr/>
          </p:nvSpPr>
          <p:spPr>
            <a:xfrm>
              <a:off x="7847011" y="2152650"/>
              <a:ext cx="541337" cy="5587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0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abin"/>
                <a:buNone/>
              </a:pPr>
              <a:r>
                <a:rPr lang="en-US" sz="2400" b="0" i="0" u="none" strike="noStrike" cap="none" dirty="0">
                  <a:solidFill>
                    <a:schemeClr val="dk1"/>
                  </a:solidFill>
                  <a:latin typeface="Calibri" charset="0"/>
                  <a:ea typeface="Calibri" charset="0"/>
                  <a:cs typeface="Calibri" charset="0"/>
                  <a:sym typeface="Cabin"/>
                </a:rPr>
                <a:t>no</a:t>
              </a:r>
            </a:p>
          </p:txBody>
        </p:sp>
        <p:cxnSp>
          <p:nvCxnSpPr>
            <p:cNvPr id="349" name="Shape 349"/>
            <p:cNvCxnSpPr/>
            <p:nvPr/>
          </p:nvCxnSpPr>
          <p:spPr>
            <a:xfrm rot="10800000" flipH="1">
              <a:off x="14293850" y="6490174"/>
              <a:ext cx="8100" cy="65040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</p:grp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Conditions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5CE5EED-F40C-8A4A-B311-C8EBB85323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7600" y="2254469"/>
            <a:ext cx="4597400" cy="117140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An </a:t>
            </a:r>
            <a:r>
              <a:rPr lang="en-US" i="1" dirty="0">
                <a:solidFill>
                  <a:srgbClr val="0A813B"/>
                </a:solidFill>
              </a:rPr>
              <a:t>If</a:t>
            </a:r>
            <a:r>
              <a:rPr lang="en-US" dirty="0"/>
              <a:t> Statement </a:t>
            </a:r>
            <a:r>
              <a:rPr lang="en-US" u="sng" dirty="0"/>
              <a:t>inside</a:t>
            </a:r>
            <a:r>
              <a:rPr lang="en-US" dirty="0"/>
              <a:t> an </a:t>
            </a:r>
            <a:r>
              <a:rPr lang="en-US" i="1" dirty="0">
                <a:solidFill>
                  <a:srgbClr val="0A813B"/>
                </a:solidFill>
              </a:rPr>
              <a:t>If</a:t>
            </a:r>
            <a:r>
              <a:rPr lang="en-US" dirty="0"/>
              <a:t> Statement is called a </a:t>
            </a:r>
            <a:r>
              <a:rPr lang="en-US" b="1" dirty="0"/>
              <a:t>Nested Condition</a:t>
            </a:r>
            <a:r>
              <a:rPr lang="en-US" dirty="0"/>
              <a:t>.</a:t>
            </a:r>
          </a:p>
        </p:txBody>
      </p:sp>
      <p:sp>
        <p:nvSpPr>
          <p:cNvPr id="24" name="Shape 378">
            <a:extLst>
              <a:ext uri="{FF2B5EF4-FFF2-40B4-BE49-F238E27FC236}">
                <a16:creationId xmlns:a16="http://schemas.microsoft.com/office/drawing/2014/main" id="{684BB49D-0F1A-CD48-BD37-B5EC83B7289A}"/>
              </a:ext>
            </a:extLst>
          </p:cNvPr>
          <p:cNvSpPr txBox="1"/>
          <p:nvPr/>
        </p:nvSpPr>
        <p:spPr>
          <a:xfrm>
            <a:off x="1126795" y="2710835"/>
            <a:ext cx="6747900" cy="50799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750"/>
              <a:buFont typeface="Cabin"/>
              <a:buNone/>
            </a:pP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flavor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“Chocolate”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price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10</a:t>
            </a:r>
          </a:p>
          <a:p>
            <a:pPr marL="0" marR="0" lvl="0" indent="-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750"/>
              <a:buFont typeface="Cabin"/>
              <a:buNone/>
            </a:pPr>
            <a:r>
              <a:rPr lang="en-US" sz="240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2400" b="0" i="0" u="none" strike="noStrike" cap="none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flavor == </a:t>
            </a:r>
            <a:r>
              <a:rPr lang="en-US" sz="2400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“Chocolate”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(“Yes!”)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2400" b="0" i="0" u="none" strike="noStrike" cap="none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price &lt; 5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	   </a:t>
            </a: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(“Buy”)</a:t>
            </a:r>
          </a:p>
          <a:p>
            <a:pPr marL="0" marR="0" lvl="0" indent="-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750"/>
              <a:buFont typeface="Cabin"/>
              <a:buNone/>
            </a:pP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("All done”)</a:t>
            </a:r>
          </a:p>
        </p:txBody>
      </p:sp>
    </p:spTree>
    <p:extLst>
      <p:ext uri="{BB962C8B-B14F-4D97-AF65-F5344CB8AC3E}">
        <p14:creationId xmlns:p14="http://schemas.microsoft.com/office/powerpoint/2010/main" val="1406938452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solidFill>
                  <a:schemeClr val="dk2"/>
                </a:solidFill>
                <a:ea typeface="Cabin"/>
                <a:cs typeface="Cabin"/>
                <a:sym typeface="Cabin"/>
              </a:rPr>
              <a:t>Conditional Execution..</a:t>
            </a:r>
            <a:endParaRPr lang="en-US" dirty="0"/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1BF56AED-5844-214C-BBBA-B97FF88BC857}"/>
              </a:ext>
            </a:extLst>
          </p:cNvPr>
          <p:cNvSpPr txBox="1">
            <a:spLocks/>
          </p:cNvSpPr>
          <p:nvPr/>
        </p:nvSpPr>
        <p:spPr>
          <a:xfrm>
            <a:off x="264160" y="2197408"/>
            <a:ext cx="10554574" cy="3636511"/>
          </a:xfrm>
          <a:prstGeom prst="rect">
            <a:avLst/>
          </a:prstGeom>
        </p:spPr>
        <p:txBody>
          <a:bodyPr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ctr"/>
            <a:r>
              <a:rPr lang="en-US" sz="3200" dirty="0"/>
              <a:t>WHAT ARE </a:t>
            </a:r>
            <a:r>
              <a:rPr lang="en-US" sz="3200" dirty="0">
                <a:solidFill>
                  <a:schemeClr val="dk2"/>
                </a:solidFill>
                <a:ea typeface="Cabin"/>
                <a:cs typeface="Cabin"/>
                <a:sym typeface="Cabin"/>
              </a:rPr>
              <a:t>CONDITIONAL EXECUTIONS</a:t>
            </a:r>
            <a:r>
              <a:rPr lang="en-US" sz="3200" dirty="0"/>
              <a:t>???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AA2E6F45-0083-B941-928B-B1A44E0B8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25" y="3962791"/>
            <a:ext cx="3127788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CE3A1E-0D4C-EB4D-8827-8EEB07CED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7638" y="1783287"/>
            <a:ext cx="3740762" cy="43497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032856-F8FE-D746-B7EB-EA74BA3A1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177" y="3063578"/>
            <a:ext cx="4565184" cy="530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42109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14907-8CE8-B347-B9D6-3E77D3BDE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Else If Statement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F765AF9-81D0-D543-831C-71F7F423AB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•The </a:t>
            </a:r>
            <a:r>
              <a:rPr lang="en-US" i="1" dirty="0">
                <a:solidFill>
                  <a:schemeClr val="accent1">
                    <a:lumMod val="25000"/>
                  </a:schemeClr>
                </a:solidFill>
              </a:rPr>
              <a:t>Else If </a:t>
            </a:r>
            <a:r>
              <a:rPr lang="en-US" dirty="0"/>
              <a:t>Statement serves its purpose when we want to execute specific code when our </a:t>
            </a:r>
            <a:r>
              <a:rPr lang="en-US" i="1" dirty="0"/>
              <a:t>Boolean Condition </a:t>
            </a:r>
            <a:r>
              <a:rPr lang="en-US" dirty="0"/>
              <a:t>does not match our previous condition, but it might match a new one.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•Sometimes there are more than two possibilities, and we need more than one condition.</a:t>
            </a:r>
          </a:p>
          <a:p>
            <a:r>
              <a:rPr lang="en-US" dirty="0"/>
              <a:t>•</a:t>
            </a:r>
          </a:p>
          <a:p>
            <a:r>
              <a:rPr lang="en-US" dirty="0"/>
              <a:t>•Using an </a:t>
            </a:r>
            <a:r>
              <a:rPr lang="en-US" i="1" dirty="0">
                <a:solidFill>
                  <a:schemeClr val="accent1">
                    <a:lumMod val="25000"/>
                  </a:schemeClr>
                </a:solidFill>
              </a:rPr>
              <a:t>Else If </a:t>
            </a:r>
            <a:r>
              <a:rPr lang="en-US" dirty="0"/>
              <a:t>Statement is useful to avoid excessive indentation.</a:t>
            </a:r>
          </a:p>
          <a:p>
            <a:r>
              <a:rPr lang="en-US" dirty="0"/>
              <a:t>•</a:t>
            </a:r>
          </a:p>
          <a:p>
            <a:r>
              <a:rPr lang="en-US" dirty="0"/>
              <a:t>•The keyword ‘</a:t>
            </a:r>
            <a:r>
              <a:rPr lang="en-US" i="1" dirty="0" err="1"/>
              <a:t>elif</a:t>
            </a:r>
            <a:r>
              <a:rPr lang="en-US" dirty="0"/>
              <a:t>’ is short for ‘</a:t>
            </a:r>
            <a:r>
              <a:rPr lang="en-US" i="1" dirty="0"/>
              <a:t>Else If</a:t>
            </a:r>
            <a:r>
              <a:rPr lang="en-US" dirty="0"/>
              <a:t>.’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945072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Elif Statement - Syntax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10"/>
          </p:nvPr>
        </p:nvSpPr>
        <p:spPr>
          <a:xfrm>
            <a:off x="965692" y="5723324"/>
            <a:ext cx="14020800" cy="529721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colon (</a:t>
            </a:r>
            <a:r>
              <a:rPr lang="en-US" b="1" dirty="0">
                <a:sym typeface="Wingdings" pitchFamily="2" charset="2"/>
              </a:rPr>
              <a:t>:</a:t>
            </a:r>
            <a:r>
              <a:rPr lang="en-US" dirty="0">
                <a:sym typeface="Wingdings" pitchFamily="2" charset="2"/>
              </a:rPr>
              <a:t>) is </a:t>
            </a:r>
            <a:r>
              <a:rPr lang="en-US" b="1" dirty="0">
                <a:sym typeface="Wingdings" pitchFamily="2" charset="2"/>
              </a:rPr>
              <a:t>significant</a:t>
            </a:r>
            <a:r>
              <a:rPr lang="en-US" dirty="0">
                <a:sym typeface="Wingdings" pitchFamily="2" charset="2"/>
              </a:rPr>
              <a:t> and </a:t>
            </a:r>
            <a:r>
              <a:rPr lang="en-US" b="1" dirty="0">
                <a:sym typeface="Wingdings" pitchFamily="2" charset="2"/>
              </a:rPr>
              <a:t>required</a:t>
            </a:r>
            <a:r>
              <a:rPr lang="en-US" dirty="0">
                <a:sym typeface="Wingdings" pitchFamily="2" charset="2"/>
              </a:rPr>
              <a:t>. </a:t>
            </a:r>
          </a:p>
          <a:p>
            <a:endParaRPr lang="en-US" dirty="0"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The line after the colon </a:t>
            </a:r>
            <a:r>
              <a:rPr lang="en-US" b="1" dirty="0">
                <a:sym typeface="Wingdings" pitchFamily="2" charset="2"/>
              </a:rPr>
              <a:t>must</a:t>
            </a:r>
            <a:r>
              <a:rPr lang="en-US" dirty="0">
                <a:sym typeface="Wingdings" pitchFamily="2" charset="2"/>
              </a:rPr>
              <a:t> be indented. </a:t>
            </a:r>
            <a:r>
              <a:rPr lang="en-US" sz="2000" dirty="0">
                <a:sym typeface="Wingdings" pitchFamily="2" charset="2"/>
              </a:rPr>
              <a:t>(4 Spaces)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All lines indented the same amount after the colon will be executed.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54E3CF6-05AA-A141-96AA-0847269D48A1}"/>
              </a:ext>
            </a:extLst>
          </p:cNvPr>
          <p:cNvSpPr/>
          <p:nvPr/>
        </p:nvSpPr>
        <p:spPr>
          <a:xfrm>
            <a:off x="1940766" y="1957483"/>
            <a:ext cx="12412047" cy="3088046"/>
          </a:xfrm>
          <a:prstGeom prst="roundRect">
            <a:avLst>
              <a:gd name="adj" fmla="val 5448"/>
            </a:avLst>
          </a:prstGeom>
          <a:solidFill>
            <a:schemeClr val="bg1"/>
          </a:solidFill>
          <a:ln>
            <a:solidFill>
              <a:srgbClr val="6F1A45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DA6AFC-FBFE-7F49-82E6-2786CA45AB10}"/>
              </a:ext>
            </a:extLst>
          </p:cNvPr>
          <p:cNvSpPr/>
          <p:nvPr/>
        </p:nvSpPr>
        <p:spPr>
          <a:xfrm>
            <a:off x="5207123" y="2147819"/>
            <a:ext cx="743860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8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BOOLEAN EXPRESSION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):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 STATEMENTS</a:t>
            </a:r>
          </a:p>
          <a:p>
            <a:r>
              <a:rPr lang="en-US" sz="2800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elif</a:t>
            </a:r>
            <a:r>
              <a:rPr lang="en-US" sz="2800" b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8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BOOLEAN EXPRESSION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STATEMENTS</a:t>
            </a:r>
          </a:p>
          <a:p>
            <a:r>
              <a:rPr lang="en-US" sz="2800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else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STATEMENTS</a:t>
            </a:r>
          </a:p>
        </p:txBody>
      </p:sp>
    </p:spTree>
    <p:extLst>
      <p:ext uri="{BB962C8B-B14F-4D97-AF65-F5344CB8AC3E}">
        <p14:creationId xmlns:p14="http://schemas.microsoft.com/office/powerpoint/2010/main" val="352636986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866D5-F74B-B644-8B2E-64DB5CCDA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Elif Statement – Flow Chart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7E09B66-74A2-B342-A9F1-82E428A8CFAE}"/>
              </a:ext>
            </a:extLst>
          </p:cNvPr>
          <p:cNvSpPr txBox="1"/>
          <p:nvPr/>
        </p:nvSpPr>
        <p:spPr>
          <a:xfrm>
            <a:off x="906107" y="2199457"/>
            <a:ext cx="582541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If the </a:t>
            </a:r>
            <a:r>
              <a:rPr lang="en-US" sz="24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Boolean Expression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returns as </a:t>
            </a:r>
            <a:r>
              <a:rPr lang="en-US" sz="2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false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, the entire block of </a:t>
            </a:r>
            <a:r>
              <a:rPr lang="en-US" sz="2400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Statements is skipped.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If the </a:t>
            </a:r>
            <a:r>
              <a:rPr lang="en-US" sz="2400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Elif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24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Boolean Expression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returns as </a:t>
            </a:r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true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, the entire block of </a:t>
            </a:r>
            <a:r>
              <a:rPr lang="en-US" sz="2400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Elif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Statements is executed.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If the </a:t>
            </a:r>
            <a:r>
              <a:rPr lang="en-US" sz="2400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Elif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24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Boolean Expression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returns as </a:t>
            </a:r>
            <a:r>
              <a:rPr lang="en-US" sz="2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false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, the entire block of </a:t>
            </a:r>
            <a:r>
              <a:rPr lang="en-US" sz="2400" i="1" dirty="0">
                <a:solidFill>
                  <a:srgbClr val="0070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Elif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Statements is skipped.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81AE8BE-8DB3-A040-920E-38FAFDF30DBF}"/>
              </a:ext>
            </a:extLst>
          </p:cNvPr>
          <p:cNvGrpSpPr/>
          <p:nvPr/>
        </p:nvGrpSpPr>
        <p:grpSpPr>
          <a:xfrm>
            <a:off x="11309555" y="2315825"/>
            <a:ext cx="3235181" cy="731029"/>
            <a:chOff x="2800348" y="117220"/>
            <a:chExt cx="4953003" cy="731029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BB071B1C-242D-A049-BEB4-2A260B996CC8}"/>
                </a:ext>
              </a:extLst>
            </p:cNvPr>
            <p:cNvSpPr/>
            <p:nvPr/>
          </p:nvSpPr>
          <p:spPr>
            <a:xfrm>
              <a:off x="2800348" y="117220"/>
              <a:ext cx="4953003" cy="73102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Rounded Rectangle 7">
              <a:extLst>
                <a:ext uri="{FF2B5EF4-FFF2-40B4-BE49-F238E27FC236}">
                  <a16:creationId xmlns:a16="http://schemas.microsoft.com/office/drawing/2014/main" id="{2A8D3422-2220-8B4F-A28B-F61F463F8AD1}"/>
                </a:ext>
              </a:extLst>
            </p:cNvPr>
            <p:cNvSpPr txBox="1"/>
            <p:nvPr/>
          </p:nvSpPr>
          <p:spPr>
            <a:xfrm>
              <a:off x="2836034" y="152906"/>
              <a:ext cx="4881631" cy="659657"/>
            </a:xfrm>
            <a:prstGeom prst="rect">
              <a:avLst/>
            </a:prstGeom>
            <a:solidFill>
              <a:srgbClr val="6F1A4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Condition</a:t>
              </a:r>
            </a:p>
          </p:txBody>
        </p:sp>
      </p:grpSp>
      <p:cxnSp>
        <p:nvCxnSpPr>
          <p:cNvPr id="45" name="Shape 221">
            <a:extLst>
              <a:ext uri="{FF2B5EF4-FFF2-40B4-BE49-F238E27FC236}">
                <a16:creationId xmlns:a16="http://schemas.microsoft.com/office/drawing/2014/main" id="{4E50807E-38B3-0144-AE65-D21F41850CA0}"/>
              </a:ext>
            </a:extLst>
          </p:cNvPr>
          <p:cNvCxnSpPr>
            <a:cxnSpLocks/>
          </p:cNvCxnSpPr>
          <p:nvPr/>
        </p:nvCxnSpPr>
        <p:spPr>
          <a:xfrm flipH="1" flipV="1">
            <a:off x="12933561" y="1314947"/>
            <a:ext cx="1" cy="1043601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46" name="Shape 223">
            <a:extLst>
              <a:ext uri="{FF2B5EF4-FFF2-40B4-BE49-F238E27FC236}">
                <a16:creationId xmlns:a16="http://schemas.microsoft.com/office/drawing/2014/main" id="{B7125F47-9E24-DF40-9CC0-90305EF5F7AE}"/>
              </a:ext>
            </a:extLst>
          </p:cNvPr>
          <p:cNvCxnSpPr>
            <a:cxnSpLocks/>
          </p:cNvCxnSpPr>
          <p:nvPr/>
        </p:nvCxnSpPr>
        <p:spPr>
          <a:xfrm flipH="1">
            <a:off x="14544736" y="2694801"/>
            <a:ext cx="1187327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47" name="Shape 224">
            <a:extLst>
              <a:ext uri="{FF2B5EF4-FFF2-40B4-BE49-F238E27FC236}">
                <a16:creationId xmlns:a16="http://schemas.microsoft.com/office/drawing/2014/main" id="{23EA4128-EB74-6648-AB88-D78849A2ABDE}"/>
              </a:ext>
            </a:extLst>
          </p:cNvPr>
          <p:cNvCxnSpPr>
            <a:cxnSpLocks/>
          </p:cNvCxnSpPr>
          <p:nvPr/>
        </p:nvCxnSpPr>
        <p:spPr>
          <a:xfrm flipV="1">
            <a:off x="15710337" y="2739389"/>
            <a:ext cx="0" cy="773651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48" name="Shape 223">
            <a:extLst>
              <a:ext uri="{FF2B5EF4-FFF2-40B4-BE49-F238E27FC236}">
                <a16:creationId xmlns:a16="http://schemas.microsoft.com/office/drawing/2014/main" id="{C5A447C6-EEAF-F543-954A-D982F5545855}"/>
              </a:ext>
            </a:extLst>
          </p:cNvPr>
          <p:cNvCxnSpPr>
            <a:cxnSpLocks/>
          </p:cNvCxnSpPr>
          <p:nvPr/>
        </p:nvCxnSpPr>
        <p:spPr>
          <a:xfrm flipV="1">
            <a:off x="15706196" y="4104100"/>
            <a:ext cx="0" cy="1962627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49" name="Shape 224">
            <a:extLst>
              <a:ext uri="{FF2B5EF4-FFF2-40B4-BE49-F238E27FC236}">
                <a16:creationId xmlns:a16="http://schemas.microsoft.com/office/drawing/2014/main" id="{057B6974-E877-DF42-B1A7-53D9B6957BAC}"/>
              </a:ext>
            </a:extLst>
          </p:cNvPr>
          <p:cNvCxnSpPr>
            <a:cxnSpLocks/>
          </p:cNvCxnSpPr>
          <p:nvPr/>
        </p:nvCxnSpPr>
        <p:spPr>
          <a:xfrm>
            <a:off x="8059815" y="6066727"/>
            <a:ext cx="7672248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C4E9F3F-1D01-4E4E-B1CD-299C094B1AC9}"/>
              </a:ext>
            </a:extLst>
          </p:cNvPr>
          <p:cNvGrpSpPr/>
          <p:nvPr/>
        </p:nvGrpSpPr>
        <p:grpSpPr>
          <a:xfrm>
            <a:off x="5651498" y="7196405"/>
            <a:ext cx="4953003" cy="731029"/>
            <a:chOff x="2800348" y="117220"/>
            <a:chExt cx="4953003" cy="731029"/>
          </a:xfrm>
        </p:grpSpPr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95E49940-3517-AD44-93FF-E7225E68CCB1}"/>
                </a:ext>
              </a:extLst>
            </p:cNvPr>
            <p:cNvSpPr/>
            <p:nvPr/>
          </p:nvSpPr>
          <p:spPr>
            <a:xfrm>
              <a:off x="2800348" y="117220"/>
              <a:ext cx="4953003" cy="73102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2" name="Rounded Rectangle 7">
              <a:extLst>
                <a:ext uri="{FF2B5EF4-FFF2-40B4-BE49-F238E27FC236}">
                  <a16:creationId xmlns:a16="http://schemas.microsoft.com/office/drawing/2014/main" id="{72DD30FC-708B-E643-889F-46F29F2C7600}"/>
                </a:ext>
              </a:extLst>
            </p:cNvPr>
            <p:cNvSpPr txBox="1"/>
            <p:nvPr/>
          </p:nvSpPr>
          <p:spPr>
            <a:xfrm>
              <a:off x="2836034" y="152906"/>
              <a:ext cx="4881631" cy="659657"/>
            </a:xfrm>
            <a:prstGeom prst="rect">
              <a:avLst/>
            </a:prstGeom>
            <a:solidFill>
              <a:srgbClr val="6F1A4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Outside IF-</a:t>
              </a:r>
              <a:r>
                <a:rPr lang="en-US" sz="2100" kern="1200" dirty="0" err="1"/>
                <a:t>Elif</a:t>
              </a:r>
              <a:r>
                <a:rPr lang="en-US" sz="2100" kern="1200" dirty="0"/>
                <a:t>-Else Block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DCAFAA6-A8B2-2E4F-A3E7-24A6A28496DB}"/>
              </a:ext>
            </a:extLst>
          </p:cNvPr>
          <p:cNvGrpSpPr/>
          <p:nvPr/>
        </p:nvGrpSpPr>
        <p:grpSpPr>
          <a:xfrm>
            <a:off x="14225960" y="3489586"/>
            <a:ext cx="1969929" cy="574458"/>
            <a:chOff x="3927020" y="1266398"/>
            <a:chExt cx="2699659" cy="574458"/>
          </a:xfrm>
          <a:solidFill>
            <a:srgbClr val="6F1A45"/>
          </a:solidFill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CC7FA401-38BC-124C-A2FD-B8EA8F8DA1F0}"/>
                </a:ext>
              </a:extLst>
            </p:cNvPr>
            <p:cNvSpPr/>
            <p:nvPr/>
          </p:nvSpPr>
          <p:spPr>
            <a:xfrm>
              <a:off x="3927020" y="1266398"/>
              <a:ext cx="2699659" cy="574458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5" name="Rounded Rectangle 4">
              <a:extLst>
                <a:ext uri="{FF2B5EF4-FFF2-40B4-BE49-F238E27FC236}">
                  <a16:creationId xmlns:a16="http://schemas.microsoft.com/office/drawing/2014/main" id="{E0BFE53E-5109-E040-A024-4BEC8B9F1E24}"/>
                </a:ext>
              </a:extLst>
            </p:cNvPr>
            <p:cNvSpPr txBox="1"/>
            <p:nvPr/>
          </p:nvSpPr>
          <p:spPr>
            <a:xfrm>
              <a:off x="3955063" y="1294441"/>
              <a:ext cx="2643574" cy="518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0" tIns="88900" rIns="88900" bIns="88900" numCol="1" spcCol="1270" anchor="ctr" anchorCtr="0">
              <a:noAutofit/>
            </a:bodyPr>
            <a:lstStyle/>
            <a:p>
              <a:pPr marL="0" lvl="0" indent="0" algn="ctr" defTabSz="1555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Statements</a:t>
              </a:r>
            </a:p>
          </p:txBody>
        </p:sp>
      </p:grpSp>
      <p:cxnSp>
        <p:nvCxnSpPr>
          <p:cNvPr id="56" name="Shape 223">
            <a:extLst>
              <a:ext uri="{FF2B5EF4-FFF2-40B4-BE49-F238E27FC236}">
                <a16:creationId xmlns:a16="http://schemas.microsoft.com/office/drawing/2014/main" id="{EF2D8C27-F8B8-8F48-A8CD-909D4B90ED4A}"/>
              </a:ext>
            </a:extLst>
          </p:cNvPr>
          <p:cNvCxnSpPr>
            <a:cxnSpLocks/>
          </p:cNvCxnSpPr>
          <p:nvPr/>
        </p:nvCxnSpPr>
        <p:spPr>
          <a:xfrm flipH="1">
            <a:off x="10145537" y="2715935"/>
            <a:ext cx="1187327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57" name="Shape 224">
            <a:extLst>
              <a:ext uri="{FF2B5EF4-FFF2-40B4-BE49-F238E27FC236}">
                <a16:creationId xmlns:a16="http://schemas.microsoft.com/office/drawing/2014/main" id="{7066B182-54ED-1448-9056-60463A80934E}"/>
              </a:ext>
            </a:extLst>
          </p:cNvPr>
          <p:cNvCxnSpPr>
            <a:cxnSpLocks/>
          </p:cNvCxnSpPr>
          <p:nvPr/>
        </p:nvCxnSpPr>
        <p:spPr>
          <a:xfrm flipV="1">
            <a:off x="10145537" y="2715935"/>
            <a:ext cx="0" cy="773651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58" name="Shape 224">
            <a:extLst>
              <a:ext uri="{FF2B5EF4-FFF2-40B4-BE49-F238E27FC236}">
                <a16:creationId xmlns:a16="http://schemas.microsoft.com/office/drawing/2014/main" id="{84064DC6-252B-174F-A511-87436E6FDE52}"/>
              </a:ext>
            </a:extLst>
          </p:cNvPr>
          <p:cNvCxnSpPr>
            <a:cxnSpLocks/>
          </p:cNvCxnSpPr>
          <p:nvPr/>
        </p:nvCxnSpPr>
        <p:spPr>
          <a:xfrm>
            <a:off x="8059815" y="5584247"/>
            <a:ext cx="4407676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59" name="Shape 223">
            <a:extLst>
              <a:ext uri="{FF2B5EF4-FFF2-40B4-BE49-F238E27FC236}">
                <a16:creationId xmlns:a16="http://schemas.microsoft.com/office/drawing/2014/main" id="{AA018572-3C06-F047-A857-461BE56E1017}"/>
              </a:ext>
            </a:extLst>
          </p:cNvPr>
          <p:cNvCxnSpPr>
            <a:cxnSpLocks/>
          </p:cNvCxnSpPr>
          <p:nvPr/>
        </p:nvCxnSpPr>
        <p:spPr>
          <a:xfrm flipV="1">
            <a:off x="12467491" y="5270451"/>
            <a:ext cx="0" cy="313796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8FDE8193-0DB0-0D41-A470-479E078320F3}"/>
              </a:ext>
            </a:extLst>
          </p:cNvPr>
          <p:cNvSpPr txBox="1"/>
          <p:nvPr/>
        </p:nvSpPr>
        <p:spPr>
          <a:xfrm>
            <a:off x="10285841" y="2286881"/>
            <a:ext cx="2541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False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1E9BBD2-34F2-7748-A5B1-822D7EE74723}"/>
              </a:ext>
            </a:extLst>
          </p:cNvPr>
          <p:cNvSpPr txBox="1"/>
          <p:nvPr/>
        </p:nvSpPr>
        <p:spPr>
          <a:xfrm>
            <a:off x="14756288" y="2315825"/>
            <a:ext cx="2541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True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F255A3D7-203A-1C4F-8EE5-F48E3BEE4C54}"/>
              </a:ext>
            </a:extLst>
          </p:cNvPr>
          <p:cNvGrpSpPr/>
          <p:nvPr/>
        </p:nvGrpSpPr>
        <p:grpSpPr>
          <a:xfrm>
            <a:off x="8549516" y="3470107"/>
            <a:ext cx="3428274" cy="731029"/>
            <a:chOff x="2800348" y="117220"/>
            <a:chExt cx="4953003" cy="731029"/>
          </a:xfrm>
        </p:grpSpPr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D8E1436F-97D3-2140-8BEA-42E970D7C769}"/>
                </a:ext>
              </a:extLst>
            </p:cNvPr>
            <p:cNvSpPr/>
            <p:nvPr/>
          </p:nvSpPr>
          <p:spPr>
            <a:xfrm>
              <a:off x="2800348" y="117220"/>
              <a:ext cx="4953003" cy="73102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5" name="Rounded Rectangle 7">
              <a:extLst>
                <a:ext uri="{FF2B5EF4-FFF2-40B4-BE49-F238E27FC236}">
                  <a16:creationId xmlns:a16="http://schemas.microsoft.com/office/drawing/2014/main" id="{2DC8993B-CB1A-AD41-9D0D-39726632DA33}"/>
                </a:ext>
              </a:extLst>
            </p:cNvPr>
            <p:cNvSpPr txBox="1"/>
            <p:nvPr/>
          </p:nvSpPr>
          <p:spPr>
            <a:xfrm>
              <a:off x="2836034" y="152906"/>
              <a:ext cx="4881631" cy="659657"/>
            </a:xfrm>
            <a:prstGeom prst="rect">
              <a:avLst/>
            </a:prstGeom>
            <a:solidFill>
              <a:srgbClr val="6F1A4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Elif Condition</a:t>
              </a:r>
            </a:p>
          </p:txBody>
        </p:sp>
      </p:grpSp>
      <p:cxnSp>
        <p:nvCxnSpPr>
          <p:cNvPr id="66" name="Shape 223">
            <a:extLst>
              <a:ext uri="{FF2B5EF4-FFF2-40B4-BE49-F238E27FC236}">
                <a16:creationId xmlns:a16="http://schemas.microsoft.com/office/drawing/2014/main" id="{3BEC9080-39E4-A042-9733-D4A09B080D37}"/>
              </a:ext>
            </a:extLst>
          </p:cNvPr>
          <p:cNvCxnSpPr>
            <a:cxnSpLocks/>
          </p:cNvCxnSpPr>
          <p:nvPr/>
        </p:nvCxnSpPr>
        <p:spPr>
          <a:xfrm flipH="1">
            <a:off x="11977791" y="3849524"/>
            <a:ext cx="489701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67" name="Shape 223">
            <a:extLst>
              <a:ext uri="{FF2B5EF4-FFF2-40B4-BE49-F238E27FC236}">
                <a16:creationId xmlns:a16="http://schemas.microsoft.com/office/drawing/2014/main" id="{D32DAEAD-E395-8D4C-B1D7-92E1E851DF2E}"/>
              </a:ext>
            </a:extLst>
          </p:cNvPr>
          <p:cNvCxnSpPr>
            <a:cxnSpLocks/>
          </p:cNvCxnSpPr>
          <p:nvPr/>
        </p:nvCxnSpPr>
        <p:spPr>
          <a:xfrm flipH="1">
            <a:off x="8059815" y="3824571"/>
            <a:ext cx="489701" cy="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68" name="Shape 224">
            <a:extLst>
              <a:ext uri="{FF2B5EF4-FFF2-40B4-BE49-F238E27FC236}">
                <a16:creationId xmlns:a16="http://schemas.microsoft.com/office/drawing/2014/main" id="{461C2418-F60C-EE4B-A7C7-810F2D853B46}"/>
              </a:ext>
            </a:extLst>
          </p:cNvPr>
          <p:cNvCxnSpPr>
            <a:cxnSpLocks/>
          </p:cNvCxnSpPr>
          <p:nvPr/>
        </p:nvCxnSpPr>
        <p:spPr>
          <a:xfrm flipV="1">
            <a:off x="8059815" y="5270451"/>
            <a:ext cx="0" cy="2036748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69" name="Shape 224">
            <a:extLst>
              <a:ext uri="{FF2B5EF4-FFF2-40B4-BE49-F238E27FC236}">
                <a16:creationId xmlns:a16="http://schemas.microsoft.com/office/drawing/2014/main" id="{749D4F86-AF33-914B-96DA-5F6ABAC33BE9}"/>
              </a:ext>
            </a:extLst>
          </p:cNvPr>
          <p:cNvCxnSpPr>
            <a:cxnSpLocks/>
            <a:stCxn id="74" idx="0"/>
          </p:cNvCxnSpPr>
          <p:nvPr/>
        </p:nvCxnSpPr>
        <p:spPr>
          <a:xfrm flipV="1">
            <a:off x="12467492" y="3886658"/>
            <a:ext cx="0" cy="837378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C0BBB160-B425-F645-8C95-2E7BD5BAEE39}"/>
              </a:ext>
            </a:extLst>
          </p:cNvPr>
          <p:cNvSpPr txBox="1"/>
          <p:nvPr/>
        </p:nvSpPr>
        <p:spPr>
          <a:xfrm>
            <a:off x="7749564" y="3425442"/>
            <a:ext cx="2541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False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B850ECE-3DF6-E24D-AF8A-C46166120255}"/>
              </a:ext>
            </a:extLst>
          </p:cNvPr>
          <p:cNvSpPr txBox="1"/>
          <p:nvPr/>
        </p:nvSpPr>
        <p:spPr>
          <a:xfrm>
            <a:off x="11982617" y="3435393"/>
            <a:ext cx="2541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True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209FDD-97EA-3E4C-BAB3-49459DDDA95E}"/>
              </a:ext>
            </a:extLst>
          </p:cNvPr>
          <p:cNvGrpSpPr/>
          <p:nvPr/>
        </p:nvGrpSpPr>
        <p:grpSpPr>
          <a:xfrm>
            <a:off x="11482527" y="4695993"/>
            <a:ext cx="1969929" cy="574458"/>
            <a:chOff x="3927020" y="1266398"/>
            <a:chExt cx="2699659" cy="574458"/>
          </a:xfrm>
          <a:solidFill>
            <a:srgbClr val="6F1A45"/>
          </a:solidFill>
        </p:grpSpPr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1DEE17E4-8F30-3149-BB73-D75275CB8D83}"/>
                </a:ext>
              </a:extLst>
            </p:cNvPr>
            <p:cNvSpPr/>
            <p:nvPr/>
          </p:nvSpPr>
          <p:spPr>
            <a:xfrm>
              <a:off x="3927020" y="1266398"/>
              <a:ext cx="2699659" cy="574458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4" name="Rounded Rectangle 4">
              <a:extLst>
                <a:ext uri="{FF2B5EF4-FFF2-40B4-BE49-F238E27FC236}">
                  <a16:creationId xmlns:a16="http://schemas.microsoft.com/office/drawing/2014/main" id="{AA6111BF-C705-DC46-A37D-7D851A0F0CDA}"/>
                </a:ext>
              </a:extLst>
            </p:cNvPr>
            <p:cNvSpPr txBox="1"/>
            <p:nvPr/>
          </p:nvSpPr>
          <p:spPr>
            <a:xfrm>
              <a:off x="3955063" y="1294441"/>
              <a:ext cx="2643574" cy="518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0" tIns="88900" rIns="88900" bIns="88900" numCol="1" spcCol="1270" anchor="ctr" anchorCtr="0">
              <a:noAutofit/>
            </a:bodyPr>
            <a:lstStyle/>
            <a:p>
              <a:pPr marL="0" lvl="0" indent="0" algn="ctr" defTabSz="1555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Statements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3A2F1F4D-209D-AC4A-98E0-1EF97B032129}"/>
              </a:ext>
            </a:extLst>
          </p:cNvPr>
          <p:cNvGrpSpPr/>
          <p:nvPr/>
        </p:nvGrpSpPr>
        <p:grpSpPr>
          <a:xfrm>
            <a:off x="7015328" y="4756355"/>
            <a:ext cx="1969929" cy="574458"/>
            <a:chOff x="3927020" y="1266398"/>
            <a:chExt cx="2699659" cy="574458"/>
          </a:xfrm>
          <a:solidFill>
            <a:srgbClr val="6F1A45"/>
          </a:solidFill>
        </p:grpSpPr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F002C1E7-F128-774A-8FEF-ADC643E82507}"/>
                </a:ext>
              </a:extLst>
            </p:cNvPr>
            <p:cNvSpPr/>
            <p:nvPr/>
          </p:nvSpPr>
          <p:spPr>
            <a:xfrm>
              <a:off x="3927020" y="1266398"/>
              <a:ext cx="2699659" cy="574458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7" name="Rounded Rectangle 4">
              <a:extLst>
                <a:ext uri="{FF2B5EF4-FFF2-40B4-BE49-F238E27FC236}">
                  <a16:creationId xmlns:a16="http://schemas.microsoft.com/office/drawing/2014/main" id="{36046E2D-C741-0049-A4E1-D9E1160A8654}"/>
                </a:ext>
              </a:extLst>
            </p:cNvPr>
            <p:cNvSpPr txBox="1"/>
            <p:nvPr/>
          </p:nvSpPr>
          <p:spPr>
            <a:xfrm>
              <a:off x="3955063" y="1294441"/>
              <a:ext cx="2643574" cy="518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0" tIns="88900" rIns="88900" bIns="88900" numCol="1" spcCol="1270" anchor="ctr" anchorCtr="0">
              <a:noAutofit/>
            </a:bodyPr>
            <a:lstStyle/>
            <a:p>
              <a:pPr marL="0" lvl="0" indent="0" algn="ctr" defTabSz="1555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Statements</a:t>
              </a:r>
            </a:p>
          </p:txBody>
        </p:sp>
      </p:grpSp>
      <p:cxnSp>
        <p:nvCxnSpPr>
          <p:cNvPr id="78" name="Shape 224">
            <a:extLst>
              <a:ext uri="{FF2B5EF4-FFF2-40B4-BE49-F238E27FC236}">
                <a16:creationId xmlns:a16="http://schemas.microsoft.com/office/drawing/2014/main" id="{22B2F52B-A203-8B4E-8EB1-E9B484D4DDAE}"/>
              </a:ext>
            </a:extLst>
          </p:cNvPr>
          <p:cNvCxnSpPr>
            <a:cxnSpLocks/>
          </p:cNvCxnSpPr>
          <p:nvPr/>
        </p:nvCxnSpPr>
        <p:spPr>
          <a:xfrm flipV="1">
            <a:off x="8059815" y="3886658"/>
            <a:ext cx="0" cy="897740"/>
          </a:xfrm>
          <a:prstGeom prst="straightConnector1">
            <a:avLst/>
          </a:prstGeom>
          <a:noFill/>
          <a:ln w="762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71611743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  <p:bldP spid="70" grpId="0"/>
      <p:bldP spid="7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sym typeface="Cabin"/>
              </a:rPr>
              <a:t>Elif Statement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772400" y="1860419"/>
            <a:ext cx="6751636" cy="5945436"/>
            <a:chOff x="6959600" y="1144674"/>
            <a:chExt cx="8377236" cy="7376926"/>
          </a:xfrm>
        </p:grpSpPr>
        <p:sp>
          <p:nvSpPr>
            <p:cNvPr id="427" name="Shape 427"/>
            <p:cNvSpPr/>
            <p:nvPr/>
          </p:nvSpPr>
          <p:spPr>
            <a:xfrm>
              <a:off x="6972300" y="1790700"/>
              <a:ext cx="3555899" cy="1473300"/>
            </a:xfrm>
            <a:prstGeom prst="diamond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58737" algn="ctr">
                <a:buClr>
                  <a:schemeClr val="lt1"/>
                </a:buClr>
                <a:buSzPts val="925"/>
              </a:pPr>
              <a:r>
                <a:rPr lang="en-US" dirty="0">
                  <a:solidFill>
                    <a:srgbClr val="7030A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flavor == “Vanilla”</a:t>
              </a:r>
              <a:endParaRPr lang="en-US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endParaRPr>
            </a:p>
          </p:txBody>
        </p:sp>
        <p:sp>
          <p:nvSpPr>
            <p:cNvPr id="428" name="Shape 428"/>
            <p:cNvSpPr txBox="1"/>
            <p:nvPr/>
          </p:nvSpPr>
          <p:spPr>
            <a:xfrm>
              <a:off x="11226800" y="1892300"/>
              <a:ext cx="3467099" cy="1269899"/>
            </a:xfrm>
            <a:prstGeom prst="rect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7625" algn="ctr">
                <a:buClr>
                  <a:srgbClr val="00FF00"/>
                </a:buClr>
                <a:buSzPts val="750"/>
              </a:pPr>
              <a:r>
                <a:rPr lang="en-US" i="1" dirty="0">
                  <a:solidFill>
                    <a:srgbClr val="0A813B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print</a:t>
              </a:r>
              <a:r>
                <a:rPr lang="en-US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(“Vanilla!”)</a:t>
              </a:r>
            </a:p>
          </p:txBody>
        </p:sp>
        <p:cxnSp>
          <p:nvCxnSpPr>
            <p:cNvPr id="429" name="Shape 429"/>
            <p:cNvCxnSpPr/>
            <p:nvPr/>
          </p:nvCxnSpPr>
          <p:spPr>
            <a:xfrm rot="10800000">
              <a:off x="10585436" y="2530475"/>
              <a:ext cx="598499" cy="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430" name="Shape 430"/>
            <p:cNvCxnSpPr/>
            <p:nvPr/>
          </p:nvCxnSpPr>
          <p:spPr>
            <a:xfrm rot="10800000" flipH="1">
              <a:off x="8820150" y="7008799"/>
              <a:ext cx="6488099" cy="10320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431" name="Shape 431"/>
            <p:cNvSpPr txBox="1"/>
            <p:nvPr/>
          </p:nvSpPr>
          <p:spPr>
            <a:xfrm>
              <a:off x="9909175" y="1695450"/>
              <a:ext cx="635100" cy="5588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0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abin"/>
                <a:buNone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 charset="0"/>
                  <a:ea typeface="Calibri" charset="0"/>
                  <a:cs typeface="Calibri" charset="0"/>
                  <a:sym typeface="Cabin"/>
                </a:rPr>
                <a:t>yes</a:t>
              </a:r>
            </a:p>
          </p:txBody>
        </p:sp>
        <p:sp>
          <p:nvSpPr>
            <p:cNvPr id="432" name="Shape 432"/>
            <p:cNvSpPr txBox="1"/>
            <p:nvPr/>
          </p:nvSpPr>
          <p:spPr>
            <a:xfrm>
              <a:off x="7948611" y="3168650"/>
              <a:ext cx="541199" cy="5588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0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abin"/>
                <a:buNone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 charset="0"/>
                  <a:ea typeface="Calibri" charset="0"/>
                  <a:cs typeface="Calibri" charset="0"/>
                  <a:sym typeface="Cabin"/>
                </a:rPr>
                <a:t>no</a:t>
              </a:r>
            </a:p>
          </p:txBody>
        </p:sp>
        <p:cxnSp>
          <p:nvCxnSpPr>
            <p:cNvPr id="433" name="Shape 433"/>
            <p:cNvCxnSpPr/>
            <p:nvPr/>
          </p:nvCxnSpPr>
          <p:spPr>
            <a:xfrm rot="10800000">
              <a:off x="15289212" y="2547961"/>
              <a:ext cx="38099" cy="4479899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</p:cxnSp>
        <p:cxnSp>
          <p:nvCxnSpPr>
            <p:cNvPr id="434" name="Shape 434"/>
            <p:cNvCxnSpPr/>
            <p:nvPr/>
          </p:nvCxnSpPr>
          <p:spPr>
            <a:xfrm rot="10800000">
              <a:off x="8764549" y="1144674"/>
              <a:ext cx="4799" cy="68730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435" name="Shape 435"/>
            <p:cNvCxnSpPr/>
            <p:nvPr/>
          </p:nvCxnSpPr>
          <p:spPr>
            <a:xfrm rot="10800000" flipH="1">
              <a:off x="8769350" y="6838975"/>
              <a:ext cx="18900" cy="746099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436" name="Shape 436"/>
            <p:cNvSpPr txBox="1"/>
            <p:nvPr/>
          </p:nvSpPr>
          <p:spPr>
            <a:xfrm>
              <a:off x="6985000" y="7556500"/>
              <a:ext cx="3467099" cy="965100"/>
            </a:xfrm>
            <a:prstGeom prst="rect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7625" algn="ctr">
                <a:buClr>
                  <a:srgbClr val="FF7F00"/>
                </a:buClr>
                <a:buSzPts val="750"/>
              </a:pPr>
              <a:r>
                <a:rPr lang="en-US" i="1" dirty="0">
                  <a:solidFill>
                    <a:srgbClr val="0A813B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print</a:t>
              </a:r>
              <a:r>
                <a:rPr lang="en-US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("All done”)</a:t>
              </a:r>
            </a:p>
          </p:txBody>
        </p:sp>
        <p:sp>
          <p:nvSpPr>
            <p:cNvPr id="437" name="Shape 437"/>
            <p:cNvSpPr/>
            <p:nvPr/>
          </p:nvSpPr>
          <p:spPr>
            <a:xfrm>
              <a:off x="6959600" y="3733800"/>
              <a:ext cx="3555899" cy="1473300"/>
            </a:xfrm>
            <a:prstGeom prst="diamond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58737" algn="ctr">
                <a:buClr>
                  <a:schemeClr val="lt1"/>
                </a:buClr>
                <a:buSzPts val="925"/>
              </a:pPr>
              <a:r>
                <a:rPr lang="en-US" dirty="0">
                  <a:solidFill>
                    <a:srgbClr val="7030A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flavor == “Chocolate”</a:t>
              </a:r>
              <a:endParaRPr lang="en-US" b="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Cabin"/>
              </a:endParaRPr>
            </a:p>
          </p:txBody>
        </p:sp>
        <p:sp>
          <p:nvSpPr>
            <p:cNvPr id="438" name="Shape 438"/>
            <p:cNvSpPr txBox="1"/>
            <p:nvPr/>
          </p:nvSpPr>
          <p:spPr>
            <a:xfrm>
              <a:off x="11214100" y="3835400"/>
              <a:ext cx="3467099" cy="1269899"/>
            </a:xfrm>
            <a:prstGeom prst="rect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7625" algn="ctr">
                <a:buClr>
                  <a:srgbClr val="FF00FF"/>
                </a:buClr>
                <a:buSzPts val="750"/>
              </a:pPr>
              <a:r>
                <a:rPr lang="en-US" i="1" dirty="0">
                  <a:solidFill>
                    <a:srgbClr val="0A813B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print</a:t>
              </a:r>
              <a:r>
                <a:rPr lang="en-US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(“Chocolate!”)</a:t>
              </a:r>
            </a:p>
          </p:txBody>
        </p:sp>
        <p:cxnSp>
          <p:nvCxnSpPr>
            <p:cNvPr id="439" name="Shape 439"/>
            <p:cNvCxnSpPr/>
            <p:nvPr/>
          </p:nvCxnSpPr>
          <p:spPr>
            <a:xfrm rot="10800000">
              <a:off x="10572736" y="4473575"/>
              <a:ext cx="598499" cy="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440" name="Shape 440"/>
            <p:cNvSpPr txBox="1"/>
            <p:nvPr/>
          </p:nvSpPr>
          <p:spPr>
            <a:xfrm>
              <a:off x="10061575" y="3702050"/>
              <a:ext cx="635100" cy="5588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0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abin"/>
                <a:buNone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 charset="0"/>
                  <a:ea typeface="Calibri" charset="0"/>
                  <a:cs typeface="Calibri" charset="0"/>
                  <a:sym typeface="Cabin"/>
                </a:rPr>
                <a:t>yes</a:t>
              </a:r>
            </a:p>
          </p:txBody>
        </p:sp>
        <p:cxnSp>
          <p:nvCxnSpPr>
            <p:cNvPr id="441" name="Shape 441"/>
            <p:cNvCxnSpPr/>
            <p:nvPr/>
          </p:nvCxnSpPr>
          <p:spPr>
            <a:xfrm rot="10800000">
              <a:off x="14738337" y="2530475"/>
              <a:ext cx="598499" cy="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442" name="Shape 442"/>
            <p:cNvCxnSpPr/>
            <p:nvPr/>
          </p:nvCxnSpPr>
          <p:spPr>
            <a:xfrm rot="10800000">
              <a:off x="14700237" y="4460875"/>
              <a:ext cx="598499" cy="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cxnSp>
          <p:nvCxnSpPr>
            <p:cNvPr id="443" name="Shape 443"/>
            <p:cNvCxnSpPr/>
            <p:nvPr/>
          </p:nvCxnSpPr>
          <p:spPr>
            <a:xfrm rot="10800000">
              <a:off x="8718636" y="3254237"/>
              <a:ext cx="1500" cy="56370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444" name="Shape 444"/>
            <p:cNvSpPr txBox="1"/>
            <p:nvPr/>
          </p:nvSpPr>
          <p:spPr>
            <a:xfrm>
              <a:off x="6997700" y="5562600"/>
              <a:ext cx="3467099" cy="1269899"/>
            </a:xfrm>
            <a:prstGeom prst="rect">
              <a:avLst/>
            </a:prstGeom>
            <a:noFill/>
            <a:ln w="50800" cap="rnd" cmpd="sng">
              <a:solidFill>
                <a:schemeClr val="dk1"/>
              </a:solidFill>
              <a:prstDash val="solid"/>
              <a:miter lim="8000"/>
              <a:headEnd type="none" w="med" len="med"/>
              <a:tailEnd type="none" w="med" len="med"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lvl="0" indent="-47625" algn="ctr">
                <a:buClr>
                  <a:srgbClr val="00FF00"/>
                </a:buClr>
                <a:buSzPts val="750"/>
              </a:pPr>
              <a:r>
                <a:rPr lang="en-US" i="1" dirty="0">
                  <a:solidFill>
                    <a:srgbClr val="0A813B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print</a:t>
              </a:r>
              <a:r>
                <a:rPr lang="en-US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(“Neither!”)</a:t>
              </a:r>
            </a:p>
          </p:txBody>
        </p:sp>
        <p:cxnSp>
          <p:nvCxnSpPr>
            <p:cNvPr id="445" name="Shape 445"/>
            <p:cNvCxnSpPr/>
            <p:nvPr/>
          </p:nvCxnSpPr>
          <p:spPr>
            <a:xfrm rot="10800000" flipH="1">
              <a:off x="8770936" y="5199137"/>
              <a:ext cx="4799" cy="409500"/>
            </a:xfrm>
            <a:prstGeom prst="straightConnector1">
              <a:avLst/>
            </a:prstGeom>
            <a:noFill/>
            <a:ln w="63500" cap="rnd" cmpd="sng">
              <a:solidFill>
                <a:schemeClr val="dk1"/>
              </a:solidFill>
              <a:prstDash val="solid"/>
              <a:miter lim="8000"/>
              <a:headEnd type="stealth" w="med" len="med"/>
              <a:tailEnd type="none" w="med" len="med"/>
            </a:ln>
          </p:spPr>
        </p:cxnSp>
        <p:sp>
          <p:nvSpPr>
            <p:cNvPr id="446" name="Shape 446"/>
            <p:cNvSpPr txBox="1"/>
            <p:nvPr/>
          </p:nvSpPr>
          <p:spPr>
            <a:xfrm>
              <a:off x="7745411" y="4946650"/>
              <a:ext cx="541199" cy="5588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marL="0" marR="0" lvl="0" indent="-50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abin"/>
                <a:buNone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Calibri" charset="0"/>
                  <a:ea typeface="Calibri" charset="0"/>
                  <a:cs typeface="Calibri" charset="0"/>
                  <a:sym typeface="Cabin"/>
                </a:rPr>
                <a:t>no</a:t>
              </a:r>
            </a:p>
          </p:txBody>
        </p:sp>
      </p:grpSp>
      <p:sp>
        <p:nvSpPr>
          <p:cNvPr id="25" name="Shape 378">
            <a:extLst>
              <a:ext uri="{FF2B5EF4-FFF2-40B4-BE49-F238E27FC236}">
                <a16:creationId xmlns:a16="http://schemas.microsoft.com/office/drawing/2014/main" id="{5AD8863C-369E-9E44-BE1F-0C8E047716DB}"/>
              </a:ext>
            </a:extLst>
          </p:cNvPr>
          <p:cNvSpPr txBox="1"/>
          <p:nvPr/>
        </p:nvSpPr>
        <p:spPr>
          <a:xfrm>
            <a:off x="826227" y="1522075"/>
            <a:ext cx="6747900" cy="50799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750"/>
              <a:buFont typeface="Cabin"/>
              <a:buNone/>
            </a:pP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flavor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“Chocolate”</a:t>
            </a:r>
          </a:p>
          <a:p>
            <a:pPr marL="0" marR="0" lvl="0" indent="-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750"/>
              <a:buFont typeface="Cabin"/>
              <a:buNone/>
            </a:pP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2400" b="0" i="0" u="none" strike="noStrike" cap="none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flavor == </a:t>
            </a:r>
            <a:r>
              <a:rPr lang="en-US" sz="2400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“Vanilla”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750"/>
              <a:buFont typeface="Cabi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(“Vanilla!”)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750"/>
              <a:buFont typeface="Cabin"/>
              <a:buNone/>
            </a:pPr>
            <a:r>
              <a:rPr lang="en-US" sz="2400" i="1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2400" b="0" i="0" u="none" strike="noStrike" cap="none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flavor == “Chocolate”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750"/>
              <a:buFont typeface="Cabin"/>
              <a:buNone/>
            </a:pPr>
            <a:r>
              <a:rPr lang="en-US" sz="2400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(“Chocolate!”)</a:t>
            </a:r>
          </a:p>
          <a:p>
            <a:pPr lvl="0" indent="-47625">
              <a:buClr>
                <a:srgbClr val="00FF00"/>
              </a:buClr>
              <a:buSzPts val="750"/>
            </a:pPr>
            <a:r>
              <a:rPr lang="en-US" sz="2400" i="1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</a:p>
          <a:p>
            <a:pPr lvl="0" indent="-47625">
              <a:buClr>
                <a:srgbClr val="00FF00"/>
              </a:buClr>
              <a:buSzPts val="750"/>
            </a:pPr>
            <a:r>
              <a:rPr lang="en-US" sz="2400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2400" i="1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(“Neither!”)</a:t>
            </a:r>
            <a:endParaRPr lang="en-US" sz="2400" b="0" i="0" u="none" strike="noStrike" cap="none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-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ts val="750"/>
              <a:buFont typeface="Cabin"/>
              <a:buNone/>
            </a:pPr>
            <a:r>
              <a:rPr lang="en-US" sz="2400" b="0" i="1" u="none" strike="noStrike" cap="none" dirty="0">
                <a:solidFill>
                  <a:srgbClr val="0A813B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("All done”)</a:t>
            </a:r>
          </a:p>
        </p:txBody>
      </p:sp>
    </p:spTree>
    <p:extLst>
      <p:ext uri="{BB962C8B-B14F-4D97-AF65-F5344CB8AC3E}">
        <p14:creationId xmlns:p14="http://schemas.microsoft.com/office/powerpoint/2010/main" val="186429702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C70C2-AAD9-9142-9A6C-F60FD34EC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Operators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C54CDB-A83C-9C4D-91E6-1F6F25193D86}"/>
              </a:ext>
            </a:extLst>
          </p:cNvPr>
          <p:cNvSpPr txBox="1"/>
          <p:nvPr/>
        </p:nvSpPr>
        <p:spPr>
          <a:xfrm>
            <a:off x="906106" y="2199457"/>
            <a:ext cx="122999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•Logical Operators are used to combining conditional statements.</a:t>
            </a:r>
          </a:p>
          <a:p>
            <a:r>
              <a:rPr lang="en-US" sz="2400" dirty="0"/>
              <a:t> </a:t>
            </a:r>
          </a:p>
          <a:p>
            <a:r>
              <a:rPr lang="en-US" sz="2400" dirty="0"/>
              <a:t>•If an operator acts on a single variable. It is called </a:t>
            </a:r>
            <a:r>
              <a:rPr lang="en-US" sz="2400" b="1" dirty="0"/>
              <a:t>a unary</a:t>
            </a:r>
            <a:r>
              <a:rPr lang="en-US" sz="2400" dirty="0"/>
              <a:t> operator.</a:t>
            </a:r>
          </a:p>
          <a:p>
            <a:r>
              <a:rPr lang="en-US" sz="2400" dirty="0"/>
              <a:t>•</a:t>
            </a:r>
          </a:p>
          <a:p>
            <a:r>
              <a:rPr lang="en-US" sz="2400" dirty="0"/>
              <a:t>•If an operator acts on two variables. It is called </a:t>
            </a:r>
            <a:r>
              <a:rPr lang="en-US" sz="2400" b="1" dirty="0"/>
              <a:t>a binary</a:t>
            </a:r>
            <a:r>
              <a:rPr lang="en-US" sz="2400" dirty="0"/>
              <a:t> operator.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</p:txBody>
      </p:sp>
      <p:graphicFrame>
        <p:nvGraphicFramePr>
          <p:cNvPr id="5" name="Shape 247">
            <a:extLst>
              <a:ext uri="{FF2B5EF4-FFF2-40B4-BE49-F238E27FC236}">
                <a16:creationId xmlns:a16="http://schemas.microsoft.com/office/drawing/2014/main" id="{1FFB7FD1-0C9D-2148-AE41-488AFF3BE3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2007178"/>
              </p:ext>
            </p:extLst>
          </p:nvPr>
        </p:nvGraphicFramePr>
        <p:xfrm>
          <a:off x="1117600" y="5194552"/>
          <a:ext cx="14232296" cy="168395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0300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277">
                  <a:extLst>
                    <a:ext uri="{9D8B030D-6E8A-4147-A177-3AD203B41FA5}">
                      <a16:colId xmlns:a16="http://schemas.microsoft.com/office/drawing/2014/main" val="910903641"/>
                    </a:ext>
                  </a:extLst>
                </a:gridCol>
                <a:gridCol w="71318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58074">
                  <a:extLst>
                    <a:ext uri="{9D8B030D-6E8A-4147-A177-3AD203B41FA5}">
                      <a16:colId xmlns:a16="http://schemas.microsoft.com/office/drawing/2014/main" val="3912317463"/>
                    </a:ext>
                  </a:extLst>
                </a:gridCol>
              </a:tblGrid>
              <a:tr h="358825">
                <a:tc>
                  <a:txBody>
                    <a:bodyPr/>
                    <a:lstStyle/>
                    <a:p>
                      <a:pPr marL="0" marR="0" lvl="0" indent="-52387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FFFF"/>
                        </a:buClr>
                        <a:buSzPts val="825"/>
                        <a:buFont typeface="Cabin"/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bg1"/>
                          </a:solidFill>
                        </a:rPr>
                        <a:t>Operator</a:t>
                      </a:r>
                    </a:p>
                  </a:txBody>
                  <a:tcPr marL="38100" marR="38100" marT="38100" marB="38100" anchor="ctr">
                    <a:solidFill>
                      <a:srgbClr val="6F1B4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52387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FFFF"/>
                        </a:buClr>
                        <a:buSzPts val="825"/>
                        <a:buFont typeface="Cabin"/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bg1"/>
                          </a:solidFill>
                        </a:rPr>
                        <a:t>Type</a:t>
                      </a:r>
                    </a:p>
                  </a:txBody>
                  <a:tcPr marL="38100" marR="38100" marT="38100" marB="38100" anchor="ctr">
                    <a:solidFill>
                      <a:srgbClr val="6F1B4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52387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25"/>
                        <a:buFont typeface="Cabin"/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38100" marR="38100" marT="38100" marB="38100" anchor="ctr">
                    <a:solidFill>
                      <a:srgbClr val="6F1B4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52387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25"/>
                        <a:buFont typeface="Cabin"/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bg1"/>
                          </a:solidFill>
                        </a:rPr>
                        <a:t>Example</a:t>
                      </a:r>
                    </a:p>
                  </a:txBody>
                  <a:tcPr marL="38100" marR="38100" marT="38100" marB="38100" anchor="ctr">
                    <a:solidFill>
                      <a:srgbClr val="6F1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195"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FFFF"/>
                        </a:buClr>
                        <a:buSzPts val="775"/>
                        <a:buFont typeface="Cabin"/>
                        <a:buNone/>
                      </a:pPr>
                      <a:endParaRPr lang="en-US" sz="2000" u="none" strike="noStrike" cap="none" dirty="0"/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FFFF"/>
                        </a:buClr>
                        <a:buSzPts val="775"/>
                        <a:buFont typeface="Cabin"/>
                        <a:buNone/>
                      </a:pPr>
                      <a:endParaRPr lang="en-US" sz="2000" u="none" strike="noStrike" cap="none" dirty="0"/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775"/>
                        <a:buFont typeface="Cabin"/>
                        <a:buNone/>
                      </a:pPr>
                      <a:endParaRPr lang="en-US" sz="2000" u="none" strike="noStrike" cap="none" dirty="0"/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775"/>
                        <a:buFont typeface="Cabin"/>
                        <a:buNone/>
                      </a:pPr>
                      <a:endParaRPr lang="en-US" sz="2000" u="none" strike="noStrike" cap="none" dirty="0"/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402"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FFFF"/>
                        </a:buClr>
                        <a:buSzPts val="775"/>
                        <a:buFont typeface="Cabin"/>
                        <a:buNone/>
                      </a:pPr>
                      <a:endParaRPr lang="en-US" sz="2000" u="none" strike="noStrike" cap="none" dirty="0"/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FFFF"/>
                        </a:buClr>
                        <a:buSzPts val="775"/>
                        <a:buFont typeface="Cabin"/>
                        <a:buNone/>
                      </a:pPr>
                      <a:endParaRPr lang="en-US" sz="2000" u="none" strike="noStrike" cap="none" dirty="0"/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775"/>
                        <a:buFont typeface="Cabin"/>
                        <a:buNone/>
                      </a:pPr>
                      <a:endParaRPr lang="en-US" sz="2000" u="none" strike="noStrike" cap="none" dirty="0"/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775"/>
                        <a:buFont typeface="Cabin"/>
                        <a:buNone/>
                      </a:pPr>
                      <a:endParaRPr lang="en-US" sz="2000" u="none" strike="noStrike" cap="none" dirty="0"/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402"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FFFF"/>
                        </a:buClr>
                        <a:buSzPts val="775"/>
                        <a:buFont typeface="Cabin"/>
                        <a:buNone/>
                      </a:pPr>
                      <a:r>
                        <a:rPr lang="en-US" sz="2000" u="none" strike="noStrike" cap="none" dirty="0"/>
                        <a:t>  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FFFF"/>
                        </a:buClr>
                        <a:buSzPts val="775"/>
                        <a:buFont typeface="Cabin"/>
                        <a:buNone/>
                      </a:pPr>
                      <a:endParaRPr lang="en-US" sz="2000" u="none" strike="noStrike" cap="none" dirty="0"/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775"/>
                        <a:buFont typeface="Cabin"/>
                        <a:buNone/>
                      </a:pPr>
                      <a:endParaRPr lang="en-US" sz="2000" u="none" strike="noStrike" cap="none" dirty="0"/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marL="0" marR="0" lvl="0" indent="-49212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775"/>
                        <a:buFont typeface="Cabin"/>
                        <a:buNone/>
                      </a:pPr>
                      <a:endParaRPr lang="en-US" sz="2000" u="none" strike="noStrike" cap="none" dirty="0"/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65B4887-FB5D-3B41-806C-6BFC6631B27E}"/>
              </a:ext>
            </a:extLst>
          </p:cNvPr>
          <p:cNvSpPr txBox="1"/>
          <p:nvPr/>
        </p:nvSpPr>
        <p:spPr>
          <a:xfrm>
            <a:off x="1776047" y="5588076"/>
            <a:ext cx="896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D0BD2D-15F1-9F45-A19F-217B8867E788}"/>
              </a:ext>
            </a:extLst>
          </p:cNvPr>
          <p:cNvSpPr txBox="1"/>
          <p:nvPr/>
        </p:nvSpPr>
        <p:spPr>
          <a:xfrm>
            <a:off x="1776047" y="6002460"/>
            <a:ext cx="896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4372A7-EF42-0148-A05C-0A52B209E956}"/>
              </a:ext>
            </a:extLst>
          </p:cNvPr>
          <p:cNvSpPr txBox="1"/>
          <p:nvPr/>
        </p:nvSpPr>
        <p:spPr>
          <a:xfrm>
            <a:off x="1776047" y="6432829"/>
            <a:ext cx="896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0C0818-9A02-C54D-BC99-17265F9A1228}"/>
              </a:ext>
            </a:extLst>
          </p:cNvPr>
          <p:cNvSpPr txBox="1"/>
          <p:nvPr/>
        </p:nvSpPr>
        <p:spPr>
          <a:xfrm>
            <a:off x="3433644" y="5608804"/>
            <a:ext cx="1366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Binary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D38345-2ED6-F04A-A57F-C422852B06D9}"/>
              </a:ext>
            </a:extLst>
          </p:cNvPr>
          <p:cNvSpPr txBox="1"/>
          <p:nvPr/>
        </p:nvSpPr>
        <p:spPr>
          <a:xfrm>
            <a:off x="3433644" y="5999782"/>
            <a:ext cx="1366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Binary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EE0AB1-625C-0C45-B828-79A92B78796F}"/>
              </a:ext>
            </a:extLst>
          </p:cNvPr>
          <p:cNvSpPr txBox="1"/>
          <p:nvPr/>
        </p:nvSpPr>
        <p:spPr>
          <a:xfrm>
            <a:off x="3433644" y="6457045"/>
            <a:ext cx="1366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Unary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68D253-5341-4546-8CB9-74C4ADFC574E}"/>
              </a:ext>
            </a:extLst>
          </p:cNvPr>
          <p:cNvSpPr txBox="1"/>
          <p:nvPr/>
        </p:nvSpPr>
        <p:spPr>
          <a:xfrm>
            <a:off x="5012093" y="5460996"/>
            <a:ext cx="4341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Returns True if both statements are true</a:t>
            </a:r>
          </a:p>
          <a:p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9282E7-1595-3843-8695-285D2924D863}"/>
              </a:ext>
            </a:extLst>
          </p:cNvPr>
          <p:cNvSpPr txBox="1"/>
          <p:nvPr/>
        </p:nvSpPr>
        <p:spPr>
          <a:xfrm>
            <a:off x="5012093" y="5857019"/>
            <a:ext cx="4341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Returns True if one of the statements is true</a:t>
            </a:r>
          </a:p>
          <a:p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2A188C-F950-2B4D-A0EF-F1B5EA874283}"/>
              </a:ext>
            </a:extLst>
          </p:cNvPr>
          <p:cNvSpPr txBox="1"/>
          <p:nvPr/>
        </p:nvSpPr>
        <p:spPr>
          <a:xfrm>
            <a:off x="5012093" y="6265790"/>
            <a:ext cx="5644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Reverse the result, returns false if the result is true</a:t>
            </a:r>
          </a:p>
          <a:p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9FD238-EE63-1A43-B7B9-86AA4C426928}"/>
              </a:ext>
            </a:extLst>
          </p:cNvPr>
          <p:cNvSpPr txBox="1"/>
          <p:nvPr/>
        </p:nvSpPr>
        <p:spPr>
          <a:xfrm>
            <a:off x="12628925" y="5655093"/>
            <a:ext cx="4341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(x &lt; 5) </a:t>
            </a:r>
            <a:r>
              <a:rPr lang="en-US" sz="20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(x &lt; 10)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BBA274-E838-0348-88FD-A05C19C0C7D7}"/>
              </a:ext>
            </a:extLst>
          </p:cNvPr>
          <p:cNvSpPr txBox="1"/>
          <p:nvPr/>
        </p:nvSpPr>
        <p:spPr>
          <a:xfrm>
            <a:off x="12628925" y="6071312"/>
            <a:ext cx="4341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(x &lt; 5) </a:t>
            </a:r>
            <a:r>
              <a:rPr lang="en-US" sz="20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(x &gt; 10)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DCF44C-5682-3F43-9B7B-6E4E2458A5F7}"/>
              </a:ext>
            </a:extLst>
          </p:cNvPr>
          <p:cNvSpPr txBox="1"/>
          <p:nvPr/>
        </p:nvSpPr>
        <p:spPr>
          <a:xfrm>
            <a:off x="13179173" y="6483704"/>
            <a:ext cx="4341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(x&lt;5)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46475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Operators - Explained</a:t>
            </a:r>
          </a:p>
        </p:txBody>
      </p:sp>
      <p:graphicFrame>
        <p:nvGraphicFramePr>
          <p:cNvPr id="9" name="Shape 247">
            <a:extLst>
              <a:ext uri="{FF2B5EF4-FFF2-40B4-BE49-F238E27FC236}">
                <a16:creationId xmlns:a16="http://schemas.microsoft.com/office/drawing/2014/main" id="{73C1F9B7-FB46-BA43-A5B0-6C531B4FEF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0655847"/>
              </p:ext>
            </p:extLst>
          </p:nvPr>
        </p:nvGraphicFramePr>
        <p:xfrm>
          <a:off x="1451708" y="2532186"/>
          <a:ext cx="12720019" cy="108575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2281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78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3327">
                  <a:extLst>
                    <a:ext uri="{9D8B030D-6E8A-4147-A177-3AD203B41FA5}">
                      <a16:colId xmlns:a16="http://schemas.microsoft.com/office/drawing/2014/main" val="3912317463"/>
                    </a:ext>
                  </a:extLst>
                </a:gridCol>
              </a:tblGrid>
              <a:tr h="1085757">
                <a:tc>
                  <a:txBody>
                    <a:bodyPr/>
                    <a:lstStyle/>
                    <a:p>
                      <a:pPr marL="0" marR="0" lvl="0" indent="-52387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FFFF"/>
                        </a:buClr>
                        <a:buSzPts val="825"/>
                        <a:buFont typeface="Cabin"/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bg1"/>
                          </a:solidFill>
                        </a:rPr>
                        <a:t>AND</a:t>
                      </a:r>
                    </a:p>
                  </a:txBody>
                  <a:tcPr marL="38100" marR="38100" marT="38100" marB="38100" anchor="ctr">
                    <a:solidFill>
                      <a:srgbClr val="6F1B4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52387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25"/>
                        <a:buFont typeface="Cabin"/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bg1"/>
                          </a:solidFill>
                        </a:rPr>
                        <a:t>OR</a:t>
                      </a:r>
                    </a:p>
                  </a:txBody>
                  <a:tcPr marL="38100" marR="38100" marT="38100" marB="38100" anchor="ctr">
                    <a:solidFill>
                      <a:srgbClr val="6F1B4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52387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25"/>
                        <a:buFont typeface="Cabin"/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bg1"/>
                          </a:solidFill>
                        </a:rPr>
                        <a:t>NOT</a:t>
                      </a:r>
                    </a:p>
                  </a:txBody>
                  <a:tcPr marL="38100" marR="38100" marT="38100" marB="38100" anchor="ctr">
                    <a:solidFill>
                      <a:srgbClr val="6F1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43048C4-54C1-AF40-8637-040A8EFE1330}"/>
              </a:ext>
            </a:extLst>
          </p:cNvPr>
          <p:cNvSpPr txBox="1"/>
          <p:nvPr/>
        </p:nvSpPr>
        <p:spPr>
          <a:xfrm>
            <a:off x="12641375" y="1594842"/>
            <a:ext cx="31847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1 = </a:t>
            </a:r>
            <a:r>
              <a:rPr lang="en-US" sz="2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True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0 = 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False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C7C778-D9DF-284C-91E3-03BFCBCC0DCF}"/>
              </a:ext>
            </a:extLst>
          </p:cNvPr>
          <p:cNvSpPr txBox="1"/>
          <p:nvPr/>
        </p:nvSpPr>
        <p:spPr>
          <a:xfrm>
            <a:off x="677990" y="6886598"/>
            <a:ext cx="4651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AND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is 1 if 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both inputs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are 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1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.</a:t>
            </a:r>
            <a:endParaRPr lang="en-US" sz="2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</p:txBody>
      </p:sp>
      <p:cxnSp>
        <p:nvCxnSpPr>
          <p:cNvPr id="12" name="Shape 434">
            <a:extLst>
              <a:ext uri="{FF2B5EF4-FFF2-40B4-BE49-F238E27FC236}">
                <a16:creationId xmlns:a16="http://schemas.microsoft.com/office/drawing/2014/main" id="{680D9753-DDCD-C34F-AC0B-17636829A2DA}"/>
              </a:ext>
            </a:extLst>
          </p:cNvPr>
          <p:cNvCxnSpPr/>
          <p:nvPr/>
        </p:nvCxnSpPr>
        <p:spPr>
          <a:xfrm rot="10800000">
            <a:off x="3368747" y="6287361"/>
            <a:ext cx="3868" cy="553930"/>
          </a:xfrm>
          <a:prstGeom prst="straightConnector1">
            <a:avLst/>
          </a:prstGeom>
          <a:noFill/>
          <a:ln w="635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13" name="Shape 434">
            <a:extLst>
              <a:ext uri="{FF2B5EF4-FFF2-40B4-BE49-F238E27FC236}">
                <a16:creationId xmlns:a16="http://schemas.microsoft.com/office/drawing/2014/main" id="{119D10DD-4C7C-C942-BF7E-D77B42104863}"/>
              </a:ext>
            </a:extLst>
          </p:cNvPr>
          <p:cNvCxnSpPr/>
          <p:nvPr/>
        </p:nvCxnSpPr>
        <p:spPr>
          <a:xfrm rot="10800000">
            <a:off x="7807849" y="6315082"/>
            <a:ext cx="3868" cy="553930"/>
          </a:xfrm>
          <a:prstGeom prst="straightConnector1">
            <a:avLst/>
          </a:prstGeom>
          <a:noFill/>
          <a:ln w="635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cxnSp>
        <p:nvCxnSpPr>
          <p:cNvPr id="14" name="Shape 434">
            <a:extLst>
              <a:ext uri="{FF2B5EF4-FFF2-40B4-BE49-F238E27FC236}">
                <a16:creationId xmlns:a16="http://schemas.microsoft.com/office/drawing/2014/main" id="{7A368FD1-CC32-1144-B357-BF3AC163F080}"/>
              </a:ext>
            </a:extLst>
          </p:cNvPr>
          <p:cNvCxnSpPr/>
          <p:nvPr/>
        </p:nvCxnSpPr>
        <p:spPr>
          <a:xfrm rot="10800000">
            <a:off x="12076161" y="6277854"/>
            <a:ext cx="3868" cy="553930"/>
          </a:xfrm>
          <a:prstGeom prst="straightConnector1">
            <a:avLst/>
          </a:prstGeom>
          <a:noFill/>
          <a:ln w="63500" cap="rnd" cmpd="sng">
            <a:solidFill>
              <a:schemeClr val="dk1"/>
            </a:solidFill>
            <a:prstDash val="solid"/>
            <a:miter lim="8000"/>
            <a:headEnd type="stealth" w="med" len="med"/>
            <a:tailEnd type="none" w="med" len="med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7CB58BA-8C26-B541-89A9-5B3658F75529}"/>
              </a:ext>
            </a:extLst>
          </p:cNvPr>
          <p:cNvSpPr txBox="1"/>
          <p:nvPr/>
        </p:nvSpPr>
        <p:spPr>
          <a:xfrm>
            <a:off x="5802232" y="6831784"/>
            <a:ext cx="4651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OR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is 1 if 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one ore more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of the inputs are 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1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.</a:t>
            </a:r>
            <a:endParaRPr lang="en-US" sz="2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3F60F3-3C11-044F-B7B2-2B0445E2E6A2}"/>
              </a:ext>
            </a:extLst>
          </p:cNvPr>
          <p:cNvSpPr txBox="1"/>
          <p:nvPr/>
        </p:nvSpPr>
        <p:spPr>
          <a:xfrm>
            <a:off x="10557616" y="6841291"/>
            <a:ext cx="4651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NOT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is 1 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only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if the input is 0.</a:t>
            </a:r>
            <a:endParaRPr lang="en-US" sz="2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59AAB3-D522-3E4E-9AB5-0EE5655032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346" r="31230" b="5676"/>
          <a:stretch/>
        </p:blipFill>
        <p:spPr>
          <a:xfrm>
            <a:off x="6811930" y="3804161"/>
            <a:ext cx="2249418" cy="204844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F3E6414-1D4F-BF44-AC71-226C36143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76" r="69126"/>
          <a:stretch/>
        </p:blipFill>
        <p:spPr>
          <a:xfrm>
            <a:off x="2388488" y="3923677"/>
            <a:ext cx="1960517" cy="204844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D1647BF-1D1F-7241-9D7A-A51DFD4C55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126" b="-1033"/>
          <a:stretch/>
        </p:blipFill>
        <p:spPr>
          <a:xfrm>
            <a:off x="11171443" y="3816622"/>
            <a:ext cx="1960517" cy="21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651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5" grpId="0"/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1AC10-D7A8-FC49-8BA4-EBF7F564C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/>
              <a:t>in</a:t>
            </a:r>
            <a:r>
              <a:rPr lang="en-US" dirty="0"/>
              <a:t> Operator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580FA4-646B-7644-9EC6-9FFCF8CC6B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i="1" dirty="0">
                <a:solidFill>
                  <a:srgbClr val="7030A0"/>
                </a:solidFill>
              </a:rPr>
              <a:t>in</a:t>
            </a:r>
            <a:r>
              <a:rPr lang="en-US" dirty="0"/>
              <a:t> operator returns </a:t>
            </a:r>
            <a:r>
              <a:rPr lang="en-US" b="1" dirty="0"/>
              <a:t>True</a:t>
            </a:r>
            <a:r>
              <a:rPr lang="en-US" dirty="0"/>
              <a:t> if the first operand is contained within the second, and </a:t>
            </a:r>
            <a:r>
              <a:rPr lang="en-US" b="1" dirty="0"/>
              <a:t>False</a:t>
            </a:r>
            <a:r>
              <a:rPr lang="en-US" dirty="0"/>
              <a:t> otherwise!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There is also a </a:t>
            </a:r>
            <a:r>
              <a:rPr lang="en-US" i="1" dirty="0">
                <a:solidFill>
                  <a:srgbClr val="7030A0"/>
                </a:solidFill>
              </a:rPr>
              <a:t>not in</a:t>
            </a:r>
            <a:r>
              <a:rPr lang="en-US" dirty="0"/>
              <a:t> operator, which does the opposite!</a:t>
            </a:r>
          </a:p>
        </p:txBody>
      </p:sp>
    </p:spTree>
    <p:extLst>
      <p:ext uri="{BB962C8B-B14F-4D97-AF65-F5344CB8AC3E}">
        <p14:creationId xmlns:p14="http://schemas.microsoft.com/office/powerpoint/2010/main" val="13935070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of Logical Operator Assessment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sz="quarter" idx="10"/>
          </p:nvPr>
        </p:nvSpPr>
        <p:spPr>
          <a:xfrm>
            <a:off x="1117600" y="2254469"/>
            <a:ext cx="8157029" cy="529721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NOT</a:t>
            </a:r>
            <a:r>
              <a:rPr lang="en-US" dirty="0"/>
              <a:t> will always happen first, then </a:t>
            </a:r>
            <a:r>
              <a:rPr lang="en-US" b="1" dirty="0">
                <a:solidFill>
                  <a:srgbClr val="7030A0"/>
                </a:solidFill>
              </a:rPr>
              <a:t>AND</a:t>
            </a:r>
            <a:r>
              <a:rPr lang="en-US" dirty="0"/>
              <a:t>, then </a:t>
            </a:r>
            <a:r>
              <a:rPr lang="en-US" b="1" dirty="0">
                <a:solidFill>
                  <a:srgbClr val="7030A0"/>
                </a:solidFill>
              </a:rPr>
              <a:t>OR</a:t>
            </a:r>
            <a:r>
              <a:rPr lang="en-US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use of </a:t>
            </a:r>
            <a:r>
              <a:rPr lang="en-US" b="1" i="1" dirty="0"/>
              <a:t>parentheses</a:t>
            </a:r>
            <a:r>
              <a:rPr lang="en-US" b="1" dirty="0"/>
              <a:t> - ()</a:t>
            </a:r>
            <a:r>
              <a:rPr lang="en-US" dirty="0"/>
              <a:t>, can change this order.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Always</a:t>
            </a:r>
            <a:r>
              <a:rPr lang="en-US" dirty="0"/>
              <a:t> use parentheses, so that the individuals code is more readable, </a:t>
            </a:r>
            <a:r>
              <a:rPr lang="en-US" i="1" dirty="0"/>
              <a:t>even when they are not needed</a:t>
            </a:r>
            <a:r>
              <a:rPr lang="en-US" dirty="0"/>
              <a:t>.</a:t>
            </a:r>
            <a:endParaRPr lang="en-US" b="1" dirty="0"/>
          </a:p>
        </p:txBody>
      </p:sp>
      <p:sp>
        <p:nvSpPr>
          <p:cNvPr id="4" name="Shape 543"/>
          <p:cNvSpPr txBox="1"/>
          <p:nvPr/>
        </p:nvSpPr>
        <p:spPr>
          <a:xfrm>
            <a:off x="9731828" y="2525486"/>
            <a:ext cx="5072743" cy="14804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lvl="0" indent="-47625">
              <a:buClr>
                <a:srgbClr val="FFFF00"/>
              </a:buClr>
              <a:buSzPts val="750"/>
            </a:pPr>
            <a:r>
              <a:rPr lang="en-US" sz="2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not False and True</a:t>
            </a:r>
          </a:p>
          <a:p>
            <a:pPr lvl="0" indent="-47625">
              <a:buClr>
                <a:srgbClr val="FFFF00"/>
              </a:buClr>
              <a:buSzPts val="750"/>
            </a:pPr>
            <a:r>
              <a:rPr lang="en-US" sz="2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lang="en-US" sz="2800" b="0" i="0" u="none" strike="noStrike" cap="none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Shape 543"/>
          <p:cNvSpPr txBox="1"/>
          <p:nvPr/>
        </p:nvSpPr>
        <p:spPr>
          <a:xfrm>
            <a:off x="9731828" y="4206643"/>
            <a:ext cx="6074230" cy="293438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lvl="0" indent="-47625">
              <a:buClr>
                <a:srgbClr val="FFFF00"/>
              </a:buClr>
              <a:buSzPts val="750"/>
            </a:pPr>
            <a:r>
              <a:rPr lang="en-US" sz="2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True or True and False</a:t>
            </a:r>
          </a:p>
          <a:p>
            <a:pPr lvl="0" indent="-47625">
              <a:buClr>
                <a:srgbClr val="FFFF00"/>
              </a:buClr>
              <a:buSzPts val="750"/>
            </a:pPr>
            <a:r>
              <a:rPr lang="en-US" sz="2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</a:p>
          <a:p>
            <a:pPr lvl="0" indent="-47625">
              <a:buClr>
                <a:srgbClr val="FFFF00"/>
              </a:buClr>
              <a:buSzPts val="750"/>
            </a:pPr>
            <a:r>
              <a:rPr lang="en-US" sz="2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(True or True) and False</a:t>
            </a:r>
          </a:p>
          <a:p>
            <a:pPr lvl="0" indent="-47625">
              <a:buClr>
                <a:srgbClr val="FFFF00"/>
              </a:buClr>
              <a:buSzPts val="750"/>
            </a:pPr>
            <a:r>
              <a:rPr lang="en-US" sz="2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endParaRPr lang="en-US" sz="2800" b="0" i="0" u="none" strike="noStrike" cap="none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56354178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Values of Variables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Any “empty” variables are </a:t>
            </a:r>
            <a:r>
              <a:rPr lang="en-US" i="1" dirty="0">
                <a:solidFill>
                  <a:srgbClr val="FF0000"/>
                </a:solidFill>
              </a:rPr>
              <a:t>False</a:t>
            </a:r>
            <a:r>
              <a:rPr lang="en-US" dirty="0"/>
              <a:t>. </a:t>
            </a:r>
          </a:p>
          <a:p>
            <a:r>
              <a:rPr lang="en-US" dirty="0"/>
              <a:t>Any variables </a:t>
            </a:r>
            <a:r>
              <a:rPr lang="en-US" i="1" dirty="0"/>
              <a:t>with</a:t>
            </a:r>
            <a:r>
              <a:rPr lang="en-US" dirty="0"/>
              <a:t> “content” are </a:t>
            </a:r>
            <a:r>
              <a:rPr lang="en-US" i="1" dirty="0">
                <a:solidFill>
                  <a:srgbClr val="002060"/>
                </a:solidFill>
              </a:rPr>
              <a:t>True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/>
              <a:t>Q: </a:t>
            </a:r>
            <a:r>
              <a:rPr lang="en-US" i="1" dirty="0"/>
              <a:t>What is an “empty” integer?</a:t>
            </a:r>
          </a:p>
          <a:p>
            <a:r>
              <a:rPr lang="en-US" b="1" dirty="0"/>
              <a:t>A:</a:t>
            </a:r>
            <a:r>
              <a:rPr lang="en-US" dirty="0"/>
              <a:t> </a:t>
            </a:r>
            <a:r>
              <a:rPr lang="en-US" i="1" dirty="0"/>
              <a:t>0</a:t>
            </a:r>
          </a:p>
          <a:p>
            <a:endParaRPr lang="en-US" dirty="0"/>
          </a:p>
          <a:p>
            <a:r>
              <a:rPr lang="en-US" b="1" dirty="0"/>
              <a:t>Q: </a:t>
            </a:r>
            <a:r>
              <a:rPr lang="en-US" i="1" dirty="0"/>
              <a:t>What is an “empty” string?</a:t>
            </a:r>
          </a:p>
          <a:p>
            <a:br>
              <a:rPr lang="en-US" b="1" dirty="0"/>
            </a:br>
            <a:r>
              <a:rPr lang="en-US" b="1" dirty="0"/>
              <a:t>A: </a:t>
            </a:r>
            <a:r>
              <a:rPr lang="en-US" i="1" dirty="0"/>
              <a:t>“”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 rotWithShape="1">
          <a:blip r:embed="rId3"/>
          <a:srcRect l="849"/>
          <a:stretch/>
        </p:blipFill>
        <p:spPr>
          <a:xfrm>
            <a:off x="10642600" y="2983374"/>
            <a:ext cx="4495800" cy="383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79557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Values in Conditions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a condition, the casting of a variable/statement to a Boolean is redundant, so it is best practice to remove the </a:t>
            </a:r>
            <a:r>
              <a:rPr lang="en-US" i="1" dirty="0">
                <a:solidFill>
                  <a:srgbClr val="0A813B"/>
                </a:solidFill>
              </a:rPr>
              <a:t>bool</a:t>
            </a:r>
            <a:r>
              <a:rPr lang="en-US" dirty="0"/>
              <a:t>() casting altogether.</a:t>
            </a: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385" y="3549224"/>
            <a:ext cx="8739229" cy="417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13470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dk2"/>
                </a:solidFill>
                <a:ea typeface="Cabin"/>
                <a:cs typeface="Cabin"/>
                <a:sym typeface="Cabin"/>
              </a:rPr>
              <a:t>Conditional Execution</a:t>
            </a:r>
            <a:endParaRPr lang="en-US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Conditional execution controls whether a specific-block of code will be executed or not.</a:t>
            </a:r>
          </a:p>
          <a:p>
            <a:endParaRPr lang="en-US" dirty="0"/>
          </a:p>
          <a:p>
            <a:r>
              <a:rPr lang="en-US" dirty="0"/>
              <a:t>To write useful programs, we almost always need the ability to check conditions and change the program's behavior accordingly!</a:t>
            </a:r>
          </a:p>
        </p:txBody>
      </p:sp>
    </p:spTree>
    <p:extLst>
      <p:ext uri="{BB962C8B-B14F-4D97-AF65-F5344CB8AC3E}">
        <p14:creationId xmlns:p14="http://schemas.microsoft.com/office/powerpoint/2010/main" val="49333026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Shape 64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sym typeface="Cabin"/>
              </a:rPr>
              <a:t>Summary</a:t>
            </a:r>
          </a:p>
        </p:txBody>
      </p:sp>
      <p:sp>
        <p:nvSpPr>
          <p:cNvPr id="650" name="Shape 650"/>
          <p:cNvSpPr txBox="1">
            <a:spLocks noGrp="1"/>
          </p:cNvSpPr>
          <p:nvPr>
            <p:ph type="body" sz="quarter" idx="10"/>
          </p:nvPr>
        </p:nvSpPr>
        <p:spPr>
          <a:xfrm>
            <a:off x="1117599" y="2051926"/>
            <a:ext cx="7212361" cy="5297214"/>
          </a:xfrm>
        </p:spPr>
        <p:txBody>
          <a:bodyPr>
            <a:normAutofit/>
          </a:bodyPr>
          <a:lstStyle/>
          <a:p>
            <a:pPr marL="685800" indent="-437896">
              <a:lnSpc>
                <a:spcPct val="80000"/>
              </a:lnSpc>
              <a:buClr>
                <a:schemeClr val="dk2"/>
              </a:buClr>
              <a:buSzPts val="3600"/>
              <a:buFont typeface="Cabin"/>
              <a:buChar char="•"/>
            </a:pPr>
            <a:r>
              <a:rPr lang="en-US" dirty="0">
                <a:solidFill>
                  <a:schemeClr val="dk2"/>
                </a:solidFill>
                <a:latin typeface="+mn-lt"/>
                <a:ea typeface="Cabin"/>
                <a:cs typeface="Cabin"/>
                <a:sym typeface="Cabin"/>
              </a:rPr>
              <a:t>Decision Making</a:t>
            </a:r>
            <a:endParaRPr lang="he-IL" dirty="0">
              <a:solidFill>
                <a:schemeClr val="dk2"/>
              </a:solidFill>
              <a:latin typeface="+mn-lt"/>
              <a:ea typeface="Cabin"/>
              <a:cs typeface="Cabin"/>
              <a:sym typeface="Cabin"/>
            </a:endParaRPr>
          </a:p>
          <a:p>
            <a:pPr marL="685800" indent="-437896">
              <a:lnSpc>
                <a:spcPct val="80000"/>
              </a:lnSpc>
              <a:spcBef>
                <a:spcPts val="3500"/>
              </a:spcBef>
              <a:buClr>
                <a:schemeClr val="dk2"/>
              </a:buClr>
              <a:buSzPts val="3600"/>
              <a:buFont typeface="Cabin"/>
              <a:buChar char="•"/>
            </a:pPr>
            <a:r>
              <a:rPr lang="en-US" dirty="0">
                <a:solidFill>
                  <a:schemeClr val="dk2"/>
                </a:solidFill>
                <a:latin typeface="+mn-lt"/>
                <a:ea typeface="Cabin"/>
                <a:cs typeface="Cabin"/>
                <a:sym typeface="Cabin"/>
              </a:rPr>
              <a:t>If Statement</a:t>
            </a:r>
          </a:p>
          <a:p>
            <a:pPr marL="685800" lvl="0" indent="-437896">
              <a:lnSpc>
                <a:spcPct val="80000"/>
              </a:lnSpc>
              <a:spcBef>
                <a:spcPts val="3500"/>
              </a:spcBef>
              <a:buClr>
                <a:schemeClr val="dk2"/>
              </a:buClr>
              <a:buSzPts val="3600"/>
              <a:buFont typeface="Cabin"/>
              <a:buChar char="•"/>
            </a:pPr>
            <a:r>
              <a:rPr lang="en-US" dirty="0">
                <a:sym typeface="Cabin"/>
              </a:rPr>
              <a:t>Else Statement</a:t>
            </a:r>
          </a:p>
          <a:p>
            <a:pPr marL="685800" lvl="0" indent="-437896">
              <a:lnSpc>
                <a:spcPct val="80000"/>
              </a:lnSpc>
              <a:spcBef>
                <a:spcPts val="3500"/>
              </a:spcBef>
              <a:buClr>
                <a:schemeClr val="dk2"/>
              </a:buClr>
              <a:buSzPts val="3600"/>
              <a:buFont typeface="Cabin"/>
              <a:buChar char="•"/>
            </a:pPr>
            <a:r>
              <a:rPr lang="en-US" dirty="0">
                <a:sym typeface="Cabin"/>
              </a:rPr>
              <a:t>Elif Statement</a:t>
            </a:r>
            <a:br>
              <a:rPr lang="en-US" dirty="0">
                <a:sym typeface="Cabin"/>
              </a:rPr>
            </a:br>
            <a:endParaRPr lang="en-US" dirty="0">
              <a:sym typeface="Cabin"/>
            </a:endParaRPr>
          </a:p>
        </p:txBody>
      </p:sp>
      <p:sp>
        <p:nvSpPr>
          <p:cNvPr id="649" name="Shape 649"/>
          <p:cNvSpPr txBox="1">
            <a:spLocks noGrp="1"/>
          </p:cNvSpPr>
          <p:nvPr>
            <p:ph type="body" idx="4294967295"/>
          </p:nvPr>
        </p:nvSpPr>
        <p:spPr>
          <a:xfrm>
            <a:off x="9896475" y="2006600"/>
            <a:ext cx="6359525" cy="5702300"/>
          </a:xfrm>
          <a:prstGeom prst="rect">
            <a:avLst/>
          </a:prstGeom>
          <a:noFill/>
          <a:ln>
            <a:noFill/>
          </a:ln>
        </p:spPr>
        <p:txBody>
          <a:bodyPr wrap="square" lIns="38100" tIns="38100" rIns="38100" bIns="38100" anchor="t" anchorCtr="0">
            <a:noAutofit/>
          </a:bodyPr>
          <a:lstStyle/>
          <a:p>
            <a:pPr marL="457200" lvl="0" indent="-45720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dirty="0">
                <a:latin typeface="+mn-lt"/>
                <a:sym typeface="Cabin"/>
              </a:rPr>
              <a:t>Nested Decisions</a:t>
            </a:r>
          </a:p>
          <a:p>
            <a:pPr marL="457200" lvl="0" indent="-45720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dirty="0">
                <a:latin typeface="+mn-lt"/>
                <a:sym typeface="Cabin"/>
              </a:rPr>
              <a:t>Logical Operators</a:t>
            </a:r>
          </a:p>
          <a:p>
            <a:pPr marL="457200" lvl="0" indent="-45720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dirty="0">
                <a:latin typeface="+mn-lt"/>
                <a:sym typeface="Cabin"/>
              </a:rPr>
              <a:t>Boolean Variable Values</a:t>
            </a:r>
          </a:p>
        </p:txBody>
      </p:sp>
    </p:spTree>
    <p:extLst>
      <p:ext uri="{BB962C8B-B14F-4D97-AF65-F5344CB8AC3E}">
        <p14:creationId xmlns:p14="http://schemas.microsoft.com/office/powerpoint/2010/main" val="388823642"/>
      </p:ext>
    </p:extLst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Statements ???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1ACF3E2E-E8A6-2F41-B6FA-ED9DB5D195E6}"/>
              </a:ext>
            </a:extLst>
          </p:cNvPr>
          <p:cNvSpPr txBox="1">
            <a:spLocks/>
          </p:cNvSpPr>
          <p:nvPr/>
        </p:nvSpPr>
        <p:spPr>
          <a:xfrm>
            <a:off x="3765113" y="1228378"/>
            <a:ext cx="10397927" cy="629448"/>
          </a:xfrm>
          <a:prstGeom prst="rect">
            <a:avLst/>
          </a:prstGeom>
        </p:spPr>
        <p:txBody>
          <a:bodyPr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ctr"/>
            <a:r>
              <a:rPr lang="en-US" sz="3200" dirty="0"/>
              <a:t>WHAT ARE </a:t>
            </a:r>
            <a:r>
              <a:rPr lang="en-US" sz="3200" dirty="0">
                <a:solidFill>
                  <a:schemeClr val="dk2"/>
                </a:solidFill>
                <a:ea typeface="Cabin"/>
                <a:cs typeface="Cabin"/>
                <a:sym typeface="Cabin"/>
              </a:rPr>
              <a:t>STATEMENTS</a:t>
            </a:r>
            <a:r>
              <a:rPr lang="en-US" sz="3200" dirty="0"/>
              <a:t>???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25C3EA-C6B7-304A-B3B8-72466BC903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91" b="50000"/>
          <a:stretch/>
        </p:blipFill>
        <p:spPr>
          <a:xfrm>
            <a:off x="878115" y="2143736"/>
            <a:ext cx="5373395" cy="35140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5341A5-A9C0-C144-86E3-76665D770B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390" r="49745"/>
          <a:stretch/>
        </p:blipFill>
        <p:spPr>
          <a:xfrm>
            <a:off x="4162491" y="4807261"/>
            <a:ext cx="5410718" cy="33461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D4FD68-C6F8-E04B-8878-38F72FCFFB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55" b="50000"/>
          <a:stretch/>
        </p:blipFill>
        <p:spPr>
          <a:xfrm>
            <a:off x="10022113" y="2288997"/>
            <a:ext cx="5355772" cy="351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37631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Statements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A6347B60-BFBB-7D4A-AAA7-9534FB3AC67B}"/>
              </a:ext>
            </a:extLst>
          </p:cNvPr>
          <p:cNvSpPr txBox="1">
            <a:spLocks/>
          </p:cNvSpPr>
          <p:nvPr/>
        </p:nvSpPr>
        <p:spPr>
          <a:xfrm>
            <a:off x="2050352" y="2593745"/>
            <a:ext cx="6683101" cy="3636511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Quotes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Declarations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Official statement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Government / News / Social Media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3B455245-DE28-CA47-827F-838913F23816}"/>
              </a:ext>
            </a:extLst>
          </p:cNvPr>
          <p:cNvSpPr txBox="1">
            <a:spLocks/>
          </p:cNvSpPr>
          <p:nvPr/>
        </p:nvSpPr>
        <p:spPr>
          <a:xfrm>
            <a:off x="9572900" y="2753745"/>
            <a:ext cx="3788538" cy="810550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+mj-lt"/>
              </a:rPr>
              <a:t>Decision </a:t>
            </a:r>
            <a:r>
              <a:rPr lang="en-US" sz="3200" b="1" dirty="0">
                <a:latin typeface="+mj-lt"/>
                <a:cs typeface="Calibri" panose="020F0502020204030204" pitchFamily="34" charset="0"/>
              </a:rPr>
              <a:t>Making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92993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Statements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DA4FA8D7-A959-3942-9059-AF660B4ED249}"/>
              </a:ext>
            </a:extLst>
          </p:cNvPr>
          <p:cNvSpPr txBox="1">
            <a:spLocks/>
          </p:cNvSpPr>
          <p:nvPr/>
        </p:nvSpPr>
        <p:spPr>
          <a:xfrm>
            <a:off x="6042064" y="2322687"/>
            <a:ext cx="2859340" cy="764391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Ice-Cream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998AC-EE86-E843-AE95-74B03D7FDC52}"/>
              </a:ext>
            </a:extLst>
          </p:cNvPr>
          <p:cNvSpPr txBox="1"/>
          <p:nvPr/>
        </p:nvSpPr>
        <p:spPr>
          <a:xfrm>
            <a:off x="2182925" y="1857826"/>
            <a:ext cx="4479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Decision Making: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4C4868-0E26-3242-803B-36F218FEC8E4}"/>
              </a:ext>
            </a:extLst>
          </p:cNvPr>
          <p:cNvSpPr txBox="1"/>
          <p:nvPr/>
        </p:nvSpPr>
        <p:spPr>
          <a:xfrm>
            <a:off x="8933479" y="3264977"/>
            <a:ext cx="896156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Is it Chocolate?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How much does it cost?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Is it hardly harmed on the outside?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Is the weather hot enough to eat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Ben &amp; Jerry’s (!!!)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CEF062-1008-1F47-98F4-61795EA74F9E}"/>
              </a:ext>
            </a:extLst>
          </p:cNvPr>
          <p:cNvSpPr txBox="1"/>
          <p:nvPr/>
        </p:nvSpPr>
        <p:spPr>
          <a:xfrm>
            <a:off x="2883043" y="3264977"/>
            <a:ext cx="669981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Flavor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Price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Weather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Brand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8808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/>
          <p:cNvSpPr>
            <a:spLocks noGrp="1"/>
          </p:cNvSpPr>
          <p:nvPr>
            <p:ph type="title"/>
          </p:nvPr>
        </p:nvSpPr>
        <p:spPr>
          <a:xfrm>
            <a:off x="1117600" y="772069"/>
            <a:ext cx="14020800" cy="1482400"/>
          </a:xfrm>
        </p:spPr>
        <p:txBody>
          <a:bodyPr/>
          <a:lstStyle/>
          <a:p>
            <a:r>
              <a:rPr lang="en-US" dirty="0"/>
              <a:t>BEN &amp; JERRY’S</a:t>
            </a:r>
            <a:br>
              <a:rPr lang="en-US" dirty="0"/>
            </a:br>
            <a:r>
              <a:rPr lang="en-US" dirty="0"/>
              <a:t>	</a:t>
            </a:r>
            <a:r>
              <a:rPr lang="en-US" sz="3600" dirty="0"/>
              <a:t>FUN FACT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E25AE7-DFAA-914A-8E57-703C3D2F2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6676" y="1513269"/>
            <a:ext cx="5603384" cy="1668977"/>
          </a:xfrm>
          <a:prstGeom prst="rect">
            <a:avLst/>
          </a:prstGeom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8E994A70-7235-284D-BDB1-14972CCA1924}"/>
              </a:ext>
            </a:extLst>
          </p:cNvPr>
          <p:cNvSpPr txBox="1">
            <a:spLocks/>
          </p:cNvSpPr>
          <p:nvPr/>
        </p:nvSpPr>
        <p:spPr>
          <a:xfrm>
            <a:off x="1957046" y="3607829"/>
            <a:ext cx="12822644" cy="3636511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L="285750" marR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Each employee gets 3 pints of Ben &amp; Jerry’s goodness a day.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They have a graveyard where they bury discontinued flavors. There are over 300 flavors that are sent to the graveyard.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of the meeting rooms at Ben &amp; Jerry’s headquarters are named after ice cream flavors.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cow we see on Ben &amp; Jerry’s packages is named Woody, after Woody Jackson, the artist who designed her in 1983.</a:t>
            </a:r>
          </a:p>
        </p:txBody>
      </p:sp>
    </p:spTree>
    <p:extLst>
      <p:ext uri="{BB962C8B-B14F-4D97-AF65-F5344CB8AC3E}">
        <p14:creationId xmlns:p14="http://schemas.microsoft.com/office/powerpoint/2010/main" val="1682880390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Making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10"/>
          </p:nvPr>
        </p:nvSpPr>
        <p:spPr>
          <a:xfrm>
            <a:off x="1117600" y="1918571"/>
            <a:ext cx="14020800" cy="529721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 modern programming, </a:t>
            </a:r>
            <a:r>
              <a:rPr lang="en-US" b="1" dirty="0"/>
              <a:t>Decision Making </a:t>
            </a:r>
            <a:r>
              <a:rPr lang="en-US" dirty="0"/>
              <a:t>is required in almost every script.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Decision Making </a:t>
            </a:r>
            <a:r>
              <a:rPr lang="en-US" dirty="0"/>
              <a:t>statements are used when we want a set of instructions to be executed in one situation and different instructions in another.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E3F920-58E9-804E-B4AD-51A9EA625784}"/>
              </a:ext>
            </a:extLst>
          </p:cNvPr>
          <p:cNvGrpSpPr/>
          <p:nvPr/>
        </p:nvGrpSpPr>
        <p:grpSpPr>
          <a:xfrm>
            <a:off x="6630692" y="4572000"/>
            <a:ext cx="2699659" cy="574458"/>
            <a:chOff x="3927020" y="1266398"/>
            <a:chExt cx="2699659" cy="574458"/>
          </a:xfrm>
          <a:solidFill>
            <a:srgbClr val="6F1A45"/>
          </a:solidFill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72E48759-104E-F24D-8779-B974245E75E8}"/>
                </a:ext>
              </a:extLst>
            </p:cNvPr>
            <p:cNvSpPr/>
            <p:nvPr/>
          </p:nvSpPr>
          <p:spPr>
            <a:xfrm>
              <a:off x="3927020" y="1266398"/>
              <a:ext cx="2699659" cy="574458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ounded Rectangle 4">
              <a:extLst>
                <a:ext uri="{FF2B5EF4-FFF2-40B4-BE49-F238E27FC236}">
                  <a16:creationId xmlns:a16="http://schemas.microsoft.com/office/drawing/2014/main" id="{6EB2E551-4F6C-4F48-A153-00A0DE2A39E4}"/>
                </a:ext>
              </a:extLst>
            </p:cNvPr>
            <p:cNvSpPr txBox="1"/>
            <p:nvPr/>
          </p:nvSpPr>
          <p:spPr>
            <a:xfrm>
              <a:off x="3955063" y="1294441"/>
              <a:ext cx="2643573" cy="518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0" tIns="88900" rIns="88900" bIns="88900" numCol="1" spcCol="1270" anchor="ctr" anchorCtr="0">
              <a:noAutofit/>
            </a:bodyPr>
            <a:lstStyle/>
            <a:p>
              <a:pPr marL="0" lvl="0" indent="0" algn="ctr" defTabSz="1555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Is it more than 5$?</a:t>
              </a:r>
            </a:p>
          </p:txBody>
        </p:sp>
      </p:grpSp>
      <p:sp>
        <p:nvSpPr>
          <p:cNvPr id="10" name="Straight Connector 5">
            <a:extLst>
              <a:ext uri="{FF2B5EF4-FFF2-40B4-BE49-F238E27FC236}">
                <a16:creationId xmlns:a16="http://schemas.microsoft.com/office/drawing/2014/main" id="{96A05719-FA79-AF4D-A184-368AE25670A8}"/>
              </a:ext>
            </a:extLst>
          </p:cNvPr>
          <p:cNvSpPr/>
          <p:nvPr/>
        </p:nvSpPr>
        <p:spPr>
          <a:xfrm rot="16200000">
            <a:off x="7771447" y="4362926"/>
            <a:ext cx="418148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418148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1C39149-498E-BB41-860C-4B8C95FEA0B0}"/>
              </a:ext>
            </a:extLst>
          </p:cNvPr>
          <p:cNvGrpSpPr/>
          <p:nvPr/>
        </p:nvGrpSpPr>
        <p:grpSpPr>
          <a:xfrm>
            <a:off x="5504020" y="3422822"/>
            <a:ext cx="4953003" cy="731029"/>
            <a:chOff x="2800348" y="117220"/>
            <a:chExt cx="4953003" cy="731029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9E81A07E-166E-6A4C-BA55-F98084A3CF1F}"/>
                </a:ext>
              </a:extLst>
            </p:cNvPr>
            <p:cNvSpPr/>
            <p:nvPr/>
          </p:nvSpPr>
          <p:spPr>
            <a:xfrm>
              <a:off x="2800348" y="117220"/>
              <a:ext cx="4953003" cy="73102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7">
              <a:extLst>
                <a:ext uri="{FF2B5EF4-FFF2-40B4-BE49-F238E27FC236}">
                  <a16:creationId xmlns:a16="http://schemas.microsoft.com/office/drawing/2014/main" id="{1CF94F75-73A4-0B46-88C1-4F50D71AFFEE}"/>
                </a:ext>
              </a:extLst>
            </p:cNvPr>
            <p:cNvSpPr txBox="1"/>
            <p:nvPr/>
          </p:nvSpPr>
          <p:spPr>
            <a:xfrm>
              <a:off x="2836034" y="152906"/>
              <a:ext cx="4881631" cy="659657"/>
            </a:xfrm>
            <a:prstGeom prst="rect">
              <a:avLst/>
            </a:prstGeom>
            <a:solidFill>
              <a:srgbClr val="6F1A4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How much does an Ice Cream cost?</a:t>
              </a:r>
            </a:p>
          </p:txBody>
        </p:sp>
      </p:grpSp>
      <p:sp>
        <p:nvSpPr>
          <p:cNvPr id="14" name="Straight Connector 8">
            <a:extLst>
              <a:ext uri="{FF2B5EF4-FFF2-40B4-BE49-F238E27FC236}">
                <a16:creationId xmlns:a16="http://schemas.microsoft.com/office/drawing/2014/main" id="{861F4592-F406-4145-9D62-30DAAFCAD6C4}"/>
              </a:ext>
            </a:extLst>
          </p:cNvPr>
          <p:cNvSpPr/>
          <p:nvPr/>
        </p:nvSpPr>
        <p:spPr>
          <a:xfrm rot="1530080">
            <a:off x="8512446" y="5456807"/>
            <a:ext cx="1441697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41697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F5D2EE-173F-7E4A-A268-F0BB6B3BCCFA}"/>
              </a:ext>
            </a:extLst>
          </p:cNvPr>
          <p:cNvGrpSpPr/>
          <p:nvPr/>
        </p:nvGrpSpPr>
        <p:grpSpPr>
          <a:xfrm>
            <a:off x="8899921" y="5767156"/>
            <a:ext cx="2652116" cy="326331"/>
            <a:chOff x="6196249" y="2461554"/>
            <a:chExt cx="2652116" cy="326331"/>
          </a:xfrm>
          <a:solidFill>
            <a:srgbClr val="6F1A45"/>
          </a:solidFill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377F7DE8-DBD1-FA4B-9FA2-F685B55D9C67}"/>
                </a:ext>
              </a:extLst>
            </p:cNvPr>
            <p:cNvSpPr/>
            <p:nvPr/>
          </p:nvSpPr>
          <p:spPr>
            <a:xfrm>
              <a:off x="6196249" y="2461554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10">
              <a:extLst>
                <a:ext uri="{FF2B5EF4-FFF2-40B4-BE49-F238E27FC236}">
                  <a16:creationId xmlns:a16="http://schemas.microsoft.com/office/drawing/2014/main" id="{B92A8897-6455-2E4B-8C0D-DFB3F754075B}"/>
                </a:ext>
              </a:extLst>
            </p:cNvPr>
            <p:cNvSpPr txBox="1"/>
            <p:nvPr/>
          </p:nvSpPr>
          <p:spPr>
            <a:xfrm>
              <a:off x="6212179" y="2477484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Yes</a:t>
              </a:r>
            </a:p>
          </p:txBody>
        </p:sp>
      </p:grpSp>
      <p:sp>
        <p:nvSpPr>
          <p:cNvPr id="18" name="Straight Connector 11">
            <a:extLst>
              <a:ext uri="{FF2B5EF4-FFF2-40B4-BE49-F238E27FC236}">
                <a16:creationId xmlns:a16="http://schemas.microsoft.com/office/drawing/2014/main" id="{E7FAA573-B83D-5040-9D2E-3D1084737A90}"/>
              </a:ext>
            </a:extLst>
          </p:cNvPr>
          <p:cNvSpPr/>
          <p:nvPr/>
        </p:nvSpPr>
        <p:spPr>
          <a:xfrm rot="9288175">
            <a:off x="6008907" y="5450673"/>
            <a:ext cx="1429132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29132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707BE52-BD39-2A41-8756-61CE3E0F4C16}"/>
              </a:ext>
            </a:extLst>
          </p:cNvPr>
          <p:cNvGrpSpPr/>
          <p:nvPr/>
        </p:nvGrpSpPr>
        <p:grpSpPr>
          <a:xfrm>
            <a:off x="4404049" y="5754888"/>
            <a:ext cx="2652116" cy="326331"/>
            <a:chOff x="1700377" y="2449286"/>
            <a:chExt cx="2652116" cy="326331"/>
          </a:xfrm>
          <a:solidFill>
            <a:srgbClr val="6F1A45"/>
          </a:solidFill>
        </p:grpSpPr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74F23660-6E29-2A49-9085-CD7AD73E48FE}"/>
                </a:ext>
              </a:extLst>
            </p:cNvPr>
            <p:cNvSpPr/>
            <p:nvPr/>
          </p:nvSpPr>
          <p:spPr>
            <a:xfrm>
              <a:off x="1700377" y="2449286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13">
              <a:extLst>
                <a:ext uri="{FF2B5EF4-FFF2-40B4-BE49-F238E27FC236}">
                  <a16:creationId xmlns:a16="http://schemas.microsoft.com/office/drawing/2014/main" id="{EBF81481-27F7-2248-9DC1-D29DA17E3190}"/>
                </a:ext>
              </a:extLst>
            </p:cNvPr>
            <p:cNvSpPr txBox="1"/>
            <p:nvPr/>
          </p:nvSpPr>
          <p:spPr>
            <a:xfrm>
              <a:off x="1716307" y="2465216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No</a:t>
              </a:r>
            </a:p>
          </p:txBody>
        </p:sp>
      </p:grpSp>
      <p:sp>
        <p:nvSpPr>
          <p:cNvPr id="22" name="Straight Connector 8">
            <a:extLst>
              <a:ext uri="{FF2B5EF4-FFF2-40B4-BE49-F238E27FC236}">
                <a16:creationId xmlns:a16="http://schemas.microsoft.com/office/drawing/2014/main" id="{C08B74D1-6238-D84E-B5C8-C35AB109BAF2}"/>
              </a:ext>
            </a:extLst>
          </p:cNvPr>
          <p:cNvSpPr/>
          <p:nvPr/>
        </p:nvSpPr>
        <p:spPr>
          <a:xfrm rot="3531350">
            <a:off x="10530581" y="6724952"/>
            <a:ext cx="1441697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41697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Straight Connector 11">
            <a:extLst>
              <a:ext uri="{FF2B5EF4-FFF2-40B4-BE49-F238E27FC236}">
                <a16:creationId xmlns:a16="http://schemas.microsoft.com/office/drawing/2014/main" id="{757F333D-21BD-9741-B3E8-20AC5DA76F3B}"/>
              </a:ext>
            </a:extLst>
          </p:cNvPr>
          <p:cNvSpPr/>
          <p:nvPr/>
        </p:nvSpPr>
        <p:spPr>
          <a:xfrm rot="7153038">
            <a:off x="8913662" y="6762720"/>
            <a:ext cx="1429132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29132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237611-D544-964D-803C-4F2C4A2D4CDE}"/>
              </a:ext>
            </a:extLst>
          </p:cNvPr>
          <p:cNvGrpSpPr/>
          <p:nvPr/>
        </p:nvGrpSpPr>
        <p:grpSpPr>
          <a:xfrm>
            <a:off x="10867082" y="7371822"/>
            <a:ext cx="1369910" cy="612887"/>
            <a:chOff x="6196249" y="2461554"/>
            <a:chExt cx="2652116" cy="326331"/>
          </a:xfrm>
          <a:solidFill>
            <a:srgbClr val="6F1A45"/>
          </a:solidFill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549B0A4F-3FF5-7D41-8A1E-7EE3D52E755C}"/>
                </a:ext>
              </a:extLst>
            </p:cNvPr>
            <p:cNvSpPr/>
            <p:nvPr/>
          </p:nvSpPr>
          <p:spPr>
            <a:xfrm>
              <a:off x="6196249" y="2461554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10">
              <a:extLst>
                <a:ext uri="{FF2B5EF4-FFF2-40B4-BE49-F238E27FC236}">
                  <a16:creationId xmlns:a16="http://schemas.microsoft.com/office/drawing/2014/main" id="{146F0F6B-4592-A34C-8732-6460DC86B569}"/>
                </a:ext>
              </a:extLst>
            </p:cNvPr>
            <p:cNvSpPr txBox="1"/>
            <p:nvPr/>
          </p:nvSpPr>
          <p:spPr>
            <a:xfrm>
              <a:off x="6212179" y="2477484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Buy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B2157A6-80EF-E24B-9FB8-11C07E01B8BA}"/>
              </a:ext>
            </a:extLst>
          </p:cNvPr>
          <p:cNvGrpSpPr/>
          <p:nvPr/>
        </p:nvGrpSpPr>
        <p:grpSpPr>
          <a:xfrm>
            <a:off x="8548339" y="7371822"/>
            <a:ext cx="1369910" cy="612887"/>
            <a:chOff x="6196249" y="2461554"/>
            <a:chExt cx="2652116" cy="326331"/>
          </a:xfrm>
          <a:solidFill>
            <a:srgbClr val="6F1A45"/>
          </a:solidFill>
        </p:grpSpPr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A86A5134-2604-C041-8262-BA46B900C0EE}"/>
                </a:ext>
              </a:extLst>
            </p:cNvPr>
            <p:cNvSpPr/>
            <p:nvPr/>
          </p:nvSpPr>
          <p:spPr>
            <a:xfrm>
              <a:off x="6196249" y="2461554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Rounded Rectangle 10">
              <a:extLst>
                <a:ext uri="{FF2B5EF4-FFF2-40B4-BE49-F238E27FC236}">
                  <a16:creationId xmlns:a16="http://schemas.microsoft.com/office/drawing/2014/main" id="{D818F389-3196-BE45-AA23-8AD501FA631B}"/>
                </a:ext>
              </a:extLst>
            </p:cNvPr>
            <p:cNvSpPr txBox="1"/>
            <p:nvPr/>
          </p:nvSpPr>
          <p:spPr>
            <a:xfrm>
              <a:off x="6212179" y="2477484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Don’t Buy</a:t>
              </a:r>
              <a:endParaRPr lang="en-US" sz="1400" kern="1200" dirty="0"/>
            </a:p>
          </p:txBody>
        </p:sp>
      </p:grpSp>
      <p:sp>
        <p:nvSpPr>
          <p:cNvPr id="33" name="Straight Connector 8">
            <a:extLst>
              <a:ext uri="{FF2B5EF4-FFF2-40B4-BE49-F238E27FC236}">
                <a16:creationId xmlns:a16="http://schemas.microsoft.com/office/drawing/2014/main" id="{3BE458F6-0E51-AB4E-B525-648CC3243E2D}"/>
              </a:ext>
            </a:extLst>
          </p:cNvPr>
          <p:cNvSpPr/>
          <p:nvPr/>
        </p:nvSpPr>
        <p:spPr>
          <a:xfrm rot="3531350">
            <a:off x="5609236" y="6709055"/>
            <a:ext cx="1441697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41697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4" name="Straight Connector 11">
            <a:extLst>
              <a:ext uri="{FF2B5EF4-FFF2-40B4-BE49-F238E27FC236}">
                <a16:creationId xmlns:a16="http://schemas.microsoft.com/office/drawing/2014/main" id="{4C3ADAC9-FB24-ED42-B6FA-3FBD2E3CB890}"/>
              </a:ext>
            </a:extLst>
          </p:cNvPr>
          <p:cNvSpPr/>
          <p:nvPr/>
        </p:nvSpPr>
        <p:spPr>
          <a:xfrm rot="7153038">
            <a:off x="3992317" y="6746823"/>
            <a:ext cx="1429132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29132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C125802-2113-A74C-875C-5F8C2B8B8CD6}"/>
              </a:ext>
            </a:extLst>
          </p:cNvPr>
          <p:cNvGrpSpPr/>
          <p:nvPr/>
        </p:nvGrpSpPr>
        <p:grpSpPr>
          <a:xfrm>
            <a:off x="5945737" y="7355925"/>
            <a:ext cx="1369910" cy="612887"/>
            <a:chOff x="6196249" y="2461554"/>
            <a:chExt cx="2652116" cy="326331"/>
          </a:xfrm>
          <a:solidFill>
            <a:srgbClr val="6F1A45"/>
          </a:solidFill>
        </p:grpSpPr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35FF279C-ACE8-C744-A44C-F8704AD6CBED}"/>
                </a:ext>
              </a:extLst>
            </p:cNvPr>
            <p:cNvSpPr/>
            <p:nvPr/>
          </p:nvSpPr>
          <p:spPr>
            <a:xfrm>
              <a:off x="6196249" y="2461554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Rounded Rectangle 10">
              <a:extLst>
                <a:ext uri="{FF2B5EF4-FFF2-40B4-BE49-F238E27FC236}">
                  <a16:creationId xmlns:a16="http://schemas.microsoft.com/office/drawing/2014/main" id="{8DEF78A1-9DCB-324D-AF1F-F3A16768A46A}"/>
                </a:ext>
              </a:extLst>
            </p:cNvPr>
            <p:cNvSpPr txBox="1"/>
            <p:nvPr/>
          </p:nvSpPr>
          <p:spPr>
            <a:xfrm>
              <a:off x="6212179" y="2477484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Buy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DEFDD2B-66BF-2C4E-A9C1-5EC50D7EF555}"/>
              </a:ext>
            </a:extLst>
          </p:cNvPr>
          <p:cNvGrpSpPr/>
          <p:nvPr/>
        </p:nvGrpSpPr>
        <p:grpSpPr>
          <a:xfrm>
            <a:off x="3626994" y="7355925"/>
            <a:ext cx="1369910" cy="612887"/>
            <a:chOff x="6196249" y="2461554"/>
            <a:chExt cx="2652116" cy="326331"/>
          </a:xfrm>
          <a:solidFill>
            <a:srgbClr val="6F1A45"/>
          </a:solidFill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8D210FBE-A06A-6C48-A1F0-22256E547548}"/>
                </a:ext>
              </a:extLst>
            </p:cNvPr>
            <p:cNvSpPr/>
            <p:nvPr/>
          </p:nvSpPr>
          <p:spPr>
            <a:xfrm>
              <a:off x="6196249" y="2461554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Rounded Rectangle 10">
              <a:extLst>
                <a:ext uri="{FF2B5EF4-FFF2-40B4-BE49-F238E27FC236}">
                  <a16:creationId xmlns:a16="http://schemas.microsoft.com/office/drawing/2014/main" id="{9C40EA5F-373E-2340-B392-74C7931E7820}"/>
                </a:ext>
              </a:extLst>
            </p:cNvPr>
            <p:cNvSpPr txBox="1"/>
            <p:nvPr/>
          </p:nvSpPr>
          <p:spPr>
            <a:xfrm>
              <a:off x="6212179" y="2477484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Don’t Buy</a:t>
              </a:r>
              <a:endParaRPr lang="en-US" sz="1400" kern="1200" dirty="0"/>
            </a:p>
          </p:txBody>
        </p:sp>
      </p:grpSp>
      <p:sp>
        <p:nvSpPr>
          <p:cNvPr id="41" name="Triangle 40">
            <a:extLst>
              <a:ext uri="{FF2B5EF4-FFF2-40B4-BE49-F238E27FC236}">
                <a16:creationId xmlns:a16="http://schemas.microsoft.com/office/drawing/2014/main" id="{96CE52D5-6B8B-E842-8F4C-8AB9101108FC}"/>
              </a:ext>
            </a:extLst>
          </p:cNvPr>
          <p:cNvSpPr/>
          <p:nvPr/>
        </p:nvSpPr>
        <p:spPr>
          <a:xfrm>
            <a:off x="12802340" y="4388844"/>
            <a:ext cx="2610652" cy="2273056"/>
          </a:xfrm>
          <a:prstGeom prst="triangl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What if I don’t like this flavor?</a:t>
            </a:r>
          </a:p>
        </p:txBody>
      </p:sp>
      <p:sp>
        <p:nvSpPr>
          <p:cNvPr id="42" name="Triangle 41">
            <a:extLst>
              <a:ext uri="{FF2B5EF4-FFF2-40B4-BE49-F238E27FC236}">
                <a16:creationId xmlns:a16="http://schemas.microsoft.com/office/drawing/2014/main" id="{FB1F08D7-BC4C-014A-A033-A9EC3F352F0C}"/>
              </a:ext>
            </a:extLst>
          </p:cNvPr>
          <p:cNvSpPr/>
          <p:nvPr/>
        </p:nvSpPr>
        <p:spPr>
          <a:xfrm>
            <a:off x="544579" y="4386559"/>
            <a:ext cx="2375764" cy="2360264"/>
          </a:xfrm>
          <a:prstGeom prst="triangl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What if it’s damaged?</a:t>
            </a:r>
          </a:p>
        </p:txBody>
      </p:sp>
    </p:spTree>
    <p:extLst>
      <p:ext uri="{BB962C8B-B14F-4D97-AF65-F5344CB8AC3E}">
        <p14:creationId xmlns:p14="http://schemas.microsoft.com/office/powerpoint/2010/main" val="3540983583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i="1" dirty="0">
                <a:solidFill>
                  <a:srgbClr val="0A813B"/>
                </a:solidFill>
              </a:rPr>
              <a:t>if</a:t>
            </a:r>
            <a:r>
              <a:rPr lang="en-US" dirty="0"/>
              <a:t> Statement is used in Python for Decision Making.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i="1" dirty="0">
                <a:solidFill>
                  <a:srgbClr val="0A813B"/>
                </a:solidFill>
              </a:rPr>
              <a:t>if</a:t>
            </a:r>
            <a:r>
              <a:rPr lang="en-US" dirty="0"/>
              <a:t> Statement helps us to evaluate a </a:t>
            </a:r>
            <a:r>
              <a:rPr lang="en-US" i="1" dirty="0">
                <a:solidFill>
                  <a:srgbClr val="7030A0"/>
                </a:solidFill>
              </a:rPr>
              <a:t>Boolean Expression</a:t>
            </a:r>
            <a:r>
              <a:rPr lang="en-US" i="1" dirty="0"/>
              <a:t> </a:t>
            </a:r>
            <a:r>
              <a:rPr lang="en-US" dirty="0"/>
              <a:t>and determine which code will be executed, respectively.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C416113-CC53-B04E-A651-D0354D92060F}"/>
              </a:ext>
            </a:extLst>
          </p:cNvPr>
          <p:cNvGrpSpPr/>
          <p:nvPr/>
        </p:nvGrpSpPr>
        <p:grpSpPr>
          <a:xfrm>
            <a:off x="5927886" y="5371593"/>
            <a:ext cx="4567854" cy="574458"/>
            <a:chOff x="3927020" y="1266398"/>
            <a:chExt cx="2699659" cy="574458"/>
          </a:xfrm>
          <a:solidFill>
            <a:srgbClr val="6F1A45"/>
          </a:solidFill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245A5F3A-A8B8-984C-9CE9-B897B0A9E743}"/>
                </a:ext>
              </a:extLst>
            </p:cNvPr>
            <p:cNvSpPr/>
            <p:nvPr/>
          </p:nvSpPr>
          <p:spPr>
            <a:xfrm>
              <a:off x="3927020" y="1266398"/>
              <a:ext cx="2699659" cy="574458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>
              <a:extLst>
                <a:ext uri="{FF2B5EF4-FFF2-40B4-BE49-F238E27FC236}">
                  <a16:creationId xmlns:a16="http://schemas.microsoft.com/office/drawing/2014/main" id="{279B92B1-08AF-264C-8DC4-E4F79A9838B3}"/>
                </a:ext>
              </a:extLst>
            </p:cNvPr>
            <p:cNvSpPr txBox="1"/>
            <p:nvPr/>
          </p:nvSpPr>
          <p:spPr>
            <a:xfrm>
              <a:off x="3955063" y="1294441"/>
              <a:ext cx="2643573" cy="518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0" tIns="88900" rIns="88900" bIns="88900" numCol="1" spcCol="1270" anchor="ctr" anchorCtr="0">
              <a:noAutofit/>
            </a:bodyPr>
            <a:lstStyle/>
            <a:p>
              <a:pPr marL="0" lvl="0" indent="0" algn="ctr" defTabSz="1555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If it’s more than 5$</a:t>
              </a:r>
            </a:p>
          </p:txBody>
        </p:sp>
      </p:grpSp>
      <p:sp>
        <p:nvSpPr>
          <p:cNvPr id="9" name="Straight Connector 5">
            <a:extLst>
              <a:ext uri="{FF2B5EF4-FFF2-40B4-BE49-F238E27FC236}">
                <a16:creationId xmlns:a16="http://schemas.microsoft.com/office/drawing/2014/main" id="{FFA6FFC3-84FB-B54E-B677-025A73C7C21E}"/>
              </a:ext>
            </a:extLst>
          </p:cNvPr>
          <p:cNvSpPr/>
          <p:nvPr/>
        </p:nvSpPr>
        <p:spPr>
          <a:xfrm rot="16200000">
            <a:off x="7918925" y="5146589"/>
            <a:ext cx="418148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418148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054B862-6787-3047-9427-EA5FFF9587E7}"/>
              </a:ext>
            </a:extLst>
          </p:cNvPr>
          <p:cNvGrpSpPr/>
          <p:nvPr/>
        </p:nvGrpSpPr>
        <p:grpSpPr>
          <a:xfrm>
            <a:off x="5651498" y="4206485"/>
            <a:ext cx="4953003" cy="731029"/>
            <a:chOff x="2800348" y="117220"/>
            <a:chExt cx="4953003" cy="731029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3F7AA60-6533-5943-ADFC-C2B56E80555E}"/>
                </a:ext>
              </a:extLst>
            </p:cNvPr>
            <p:cNvSpPr/>
            <p:nvPr/>
          </p:nvSpPr>
          <p:spPr>
            <a:xfrm>
              <a:off x="2800348" y="117220"/>
              <a:ext cx="4953003" cy="73102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ounded Rectangle 7">
              <a:extLst>
                <a:ext uri="{FF2B5EF4-FFF2-40B4-BE49-F238E27FC236}">
                  <a16:creationId xmlns:a16="http://schemas.microsoft.com/office/drawing/2014/main" id="{A285DC8A-9ACD-E94A-B2C8-02CF79E58A3A}"/>
                </a:ext>
              </a:extLst>
            </p:cNvPr>
            <p:cNvSpPr txBox="1"/>
            <p:nvPr/>
          </p:nvSpPr>
          <p:spPr>
            <a:xfrm>
              <a:off x="2836034" y="152906"/>
              <a:ext cx="4881631" cy="659657"/>
            </a:xfrm>
            <a:prstGeom prst="rect">
              <a:avLst/>
            </a:prstGeom>
            <a:solidFill>
              <a:srgbClr val="6F1A4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9334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Ice-Cream costs 10$</a:t>
              </a:r>
            </a:p>
          </p:txBody>
        </p:sp>
      </p:grpSp>
      <p:sp>
        <p:nvSpPr>
          <p:cNvPr id="13" name="Straight Connector 8">
            <a:extLst>
              <a:ext uri="{FF2B5EF4-FFF2-40B4-BE49-F238E27FC236}">
                <a16:creationId xmlns:a16="http://schemas.microsoft.com/office/drawing/2014/main" id="{418BF6D9-4BB6-A64C-B405-39E0D74A3C7D}"/>
              </a:ext>
            </a:extLst>
          </p:cNvPr>
          <p:cNvSpPr/>
          <p:nvPr/>
        </p:nvSpPr>
        <p:spPr>
          <a:xfrm rot="1530080">
            <a:off x="8659924" y="6240470"/>
            <a:ext cx="1441697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41697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6AC31D1-566D-D548-94D1-8CF74F874D8E}"/>
              </a:ext>
            </a:extLst>
          </p:cNvPr>
          <p:cNvGrpSpPr/>
          <p:nvPr/>
        </p:nvGrpSpPr>
        <p:grpSpPr>
          <a:xfrm>
            <a:off x="9047399" y="6550819"/>
            <a:ext cx="2652116" cy="326331"/>
            <a:chOff x="6196249" y="2461554"/>
            <a:chExt cx="2652116" cy="326331"/>
          </a:xfrm>
          <a:solidFill>
            <a:srgbClr val="6F1A45"/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3A65F9C8-5893-AD4B-B9B5-0F4908FEF7AD}"/>
                </a:ext>
              </a:extLst>
            </p:cNvPr>
            <p:cNvSpPr/>
            <p:nvPr/>
          </p:nvSpPr>
          <p:spPr>
            <a:xfrm>
              <a:off x="6196249" y="2461554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Rounded Rectangle 10">
              <a:extLst>
                <a:ext uri="{FF2B5EF4-FFF2-40B4-BE49-F238E27FC236}">
                  <a16:creationId xmlns:a16="http://schemas.microsoft.com/office/drawing/2014/main" id="{39E1962B-B290-DE41-95AD-894D33E2BD76}"/>
                </a:ext>
              </a:extLst>
            </p:cNvPr>
            <p:cNvSpPr txBox="1"/>
            <p:nvPr/>
          </p:nvSpPr>
          <p:spPr>
            <a:xfrm>
              <a:off x="6212179" y="2477484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Buy none.</a:t>
              </a:r>
            </a:p>
          </p:txBody>
        </p:sp>
      </p:grpSp>
      <p:sp>
        <p:nvSpPr>
          <p:cNvPr id="17" name="Straight Connector 11">
            <a:extLst>
              <a:ext uri="{FF2B5EF4-FFF2-40B4-BE49-F238E27FC236}">
                <a16:creationId xmlns:a16="http://schemas.microsoft.com/office/drawing/2014/main" id="{87BC8DB8-8FDA-3F42-91BB-342EDCB66036}"/>
              </a:ext>
            </a:extLst>
          </p:cNvPr>
          <p:cNvSpPr/>
          <p:nvPr/>
        </p:nvSpPr>
        <p:spPr>
          <a:xfrm rot="9288175">
            <a:off x="6156385" y="6234336"/>
            <a:ext cx="1429132" cy="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1429132" y="0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E69F3F5-68D4-D545-BF49-5FDBE010E628}"/>
              </a:ext>
            </a:extLst>
          </p:cNvPr>
          <p:cNvGrpSpPr/>
          <p:nvPr/>
        </p:nvGrpSpPr>
        <p:grpSpPr>
          <a:xfrm>
            <a:off x="4551527" y="6538551"/>
            <a:ext cx="2652116" cy="326331"/>
            <a:chOff x="1700377" y="2449286"/>
            <a:chExt cx="2652116" cy="326331"/>
          </a:xfrm>
          <a:solidFill>
            <a:srgbClr val="6F1A45"/>
          </a:solidFill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2D206E9F-9D48-614A-9D79-33AD7D3C2A62}"/>
                </a:ext>
              </a:extLst>
            </p:cNvPr>
            <p:cNvSpPr/>
            <p:nvPr/>
          </p:nvSpPr>
          <p:spPr>
            <a:xfrm>
              <a:off x="1700377" y="2449286"/>
              <a:ext cx="2652116" cy="326331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ounded Rectangle 13">
              <a:extLst>
                <a:ext uri="{FF2B5EF4-FFF2-40B4-BE49-F238E27FC236}">
                  <a16:creationId xmlns:a16="http://schemas.microsoft.com/office/drawing/2014/main" id="{4C9864A0-0D30-1E4B-B66E-09BBEE61F30E}"/>
                </a:ext>
              </a:extLst>
            </p:cNvPr>
            <p:cNvSpPr txBox="1"/>
            <p:nvPr/>
          </p:nvSpPr>
          <p:spPr>
            <a:xfrm>
              <a:off x="1716307" y="2465216"/>
              <a:ext cx="2620256" cy="29447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Buy one.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42870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eme1">
  <a:themeElements>
    <a:clrScheme name="Custom 34">
      <a:dk1>
        <a:srgbClr val="000000"/>
      </a:dk1>
      <a:lt1>
        <a:srgbClr val="FFFFFF"/>
      </a:lt1>
      <a:dk2>
        <a:srgbClr val="930000"/>
      </a:dk2>
      <a:lt2>
        <a:srgbClr val="EEECE1"/>
      </a:lt2>
      <a:accent1>
        <a:srgbClr val="BA0000"/>
      </a:accent1>
      <a:accent2>
        <a:srgbClr val="E54520"/>
      </a:accent2>
      <a:accent3>
        <a:srgbClr val="930000"/>
      </a:accent3>
      <a:accent4>
        <a:srgbClr val="000000"/>
      </a:accent4>
      <a:accent5>
        <a:srgbClr val="4B494B"/>
      </a:accent5>
      <a:accent6>
        <a:srgbClr val="BA0000"/>
      </a:accent6>
      <a:hlink>
        <a:srgbClr val="BA0000"/>
      </a:hlink>
      <a:folHlink>
        <a:srgbClr val="7E7F7F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FA6A2054-F50D-4A86-B5B9-2637B7A9B327}" vid="{5784BD5F-7F9D-48DD-B043-88270ABBE1A2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8422</TotalTime>
  <Words>1722</Words>
  <Application>Microsoft Office PowerPoint</Application>
  <PresentationFormat>Custom</PresentationFormat>
  <Paragraphs>344</Paragraphs>
  <Slides>30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Cabin</vt:lpstr>
      <vt:lpstr>Calibri</vt:lpstr>
      <vt:lpstr>Calibri Light</vt:lpstr>
      <vt:lpstr>Courier New</vt:lpstr>
      <vt:lpstr>Roboto</vt:lpstr>
      <vt:lpstr>Theme1</vt:lpstr>
      <vt:lpstr>PowerPoint Presentation</vt:lpstr>
      <vt:lpstr>Conditional Execution..</vt:lpstr>
      <vt:lpstr>Conditional Execution</vt:lpstr>
      <vt:lpstr>Statements ???</vt:lpstr>
      <vt:lpstr>Statements</vt:lpstr>
      <vt:lpstr>Statements</vt:lpstr>
      <vt:lpstr>BEN &amp; JERRY’S  FUN FACT</vt:lpstr>
      <vt:lpstr>Decision Making</vt:lpstr>
      <vt:lpstr>IF Statement</vt:lpstr>
      <vt:lpstr>IF Statement - Syntax</vt:lpstr>
      <vt:lpstr>IF Statement – Flow Chart</vt:lpstr>
      <vt:lpstr>IF Statement</vt:lpstr>
      <vt:lpstr>The IF Statement</vt:lpstr>
      <vt:lpstr>Else Statement</vt:lpstr>
      <vt:lpstr>Else Statement</vt:lpstr>
      <vt:lpstr>Else Statement - Syntax</vt:lpstr>
      <vt:lpstr>Else Statement – Flow Chart</vt:lpstr>
      <vt:lpstr>Else Statement</vt:lpstr>
      <vt:lpstr>Nested Conditions</vt:lpstr>
      <vt:lpstr>Else If Statement</vt:lpstr>
      <vt:lpstr>Elif Statement - Syntax</vt:lpstr>
      <vt:lpstr>Elif Statement – Flow Chart</vt:lpstr>
      <vt:lpstr>Elif Statement</vt:lpstr>
      <vt:lpstr>Logical Operators</vt:lpstr>
      <vt:lpstr>Logical Operators - Explained</vt:lpstr>
      <vt:lpstr>The in Operator</vt:lpstr>
      <vt:lpstr>Order of Logical Operator Assessment</vt:lpstr>
      <vt:lpstr>Boolean Values of Variables</vt:lpstr>
      <vt:lpstr>Boolean Values in Conditions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Variables, Expressions, and Statements</dc:title>
  <dc:creator>lea</dc:creator>
  <cp:lastModifiedBy>raymond agarunov</cp:lastModifiedBy>
  <cp:revision>117</cp:revision>
  <dcterms:modified xsi:type="dcterms:W3CDTF">2022-01-25T08:49:49Z</dcterms:modified>
</cp:coreProperties>
</file>